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14" r:id="rId5"/>
    <p:sldMasterId id="2147483834" r:id="rId6"/>
    <p:sldMasterId id="2147483852" r:id="rId7"/>
    <p:sldMasterId id="2147483868" r:id="rId8"/>
    <p:sldMasterId id="2147483891" r:id="rId9"/>
  </p:sldMasterIdLst>
  <p:notesMasterIdLst>
    <p:notesMasterId r:id="rId112"/>
  </p:notesMasterIdLst>
  <p:handoutMasterIdLst>
    <p:handoutMasterId r:id="rId113"/>
  </p:handoutMasterIdLst>
  <p:sldIdLst>
    <p:sldId id="359" r:id="rId10"/>
    <p:sldId id="358" r:id="rId11"/>
    <p:sldId id="312" r:id="rId12"/>
    <p:sldId id="313" r:id="rId13"/>
    <p:sldId id="314" r:id="rId14"/>
    <p:sldId id="315" r:id="rId15"/>
    <p:sldId id="322" r:id="rId16"/>
    <p:sldId id="316" r:id="rId17"/>
    <p:sldId id="318" r:id="rId18"/>
    <p:sldId id="319" r:id="rId19"/>
    <p:sldId id="320" r:id="rId20"/>
    <p:sldId id="325" r:id="rId21"/>
    <p:sldId id="329" r:id="rId22"/>
    <p:sldId id="330" r:id="rId23"/>
    <p:sldId id="331" r:id="rId24"/>
    <p:sldId id="332" r:id="rId25"/>
    <p:sldId id="333" r:id="rId26"/>
    <p:sldId id="334" r:id="rId27"/>
    <p:sldId id="338" r:id="rId28"/>
    <p:sldId id="335" r:id="rId29"/>
    <p:sldId id="336" r:id="rId30"/>
    <p:sldId id="337" r:id="rId31"/>
    <p:sldId id="339" r:id="rId32"/>
    <p:sldId id="340" r:id="rId33"/>
    <p:sldId id="341" r:id="rId34"/>
    <p:sldId id="342" r:id="rId35"/>
    <p:sldId id="343" r:id="rId36"/>
    <p:sldId id="344" r:id="rId37"/>
    <p:sldId id="345" r:id="rId38"/>
    <p:sldId id="323" r:id="rId39"/>
    <p:sldId id="324" r:id="rId40"/>
    <p:sldId id="346" r:id="rId41"/>
    <p:sldId id="347" r:id="rId42"/>
    <p:sldId id="348" r:id="rId43"/>
    <p:sldId id="349" r:id="rId44"/>
    <p:sldId id="350" r:id="rId45"/>
    <p:sldId id="351" r:id="rId46"/>
    <p:sldId id="352" r:id="rId47"/>
    <p:sldId id="355" r:id="rId48"/>
    <p:sldId id="354" r:id="rId49"/>
    <p:sldId id="353" r:id="rId50"/>
    <p:sldId id="356" r:id="rId51"/>
    <p:sldId id="360" r:id="rId52"/>
    <p:sldId id="364" r:id="rId53"/>
    <p:sldId id="365" r:id="rId54"/>
    <p:sldId id="293" r:id="rId55"/>
    <p:sldId id="294" r:id="rId56"/>
    <p:sldId id="295" r:id="rId57"/>
    <p:sldId id="296" r:id="rId58"/>
    <p:sldId id="297" r:id="rId59"/>
    <p:sldId id="298" r:id="rId60"/>
    <p:sldId id="357"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61" r:id="rId74"/>
    <p:sldId id="362" r:id="rId75"/>
    <p:sldId id="363" r:id="rId76"/>
    <p:sldId id="311" r:id="rId77"/>
    <p:sldId id="258" r:id="rId78"/>
    <p:sldId id="259" r:id="rId79"/>
    <p:sldId id="260" r:id="rId80"/>
    <p:sldId id="261" r:id="rId81"/>
    <p:sldId id="262" r:id="rId82"/>
    <p:sldId id="263" r:id="rId83"/>
    <p:sldId id="264" r:id="rId84"/>
    <p:sldId id="265" r:id="rId85"/>
    <p:sldId id="266" r:id="rId86"/>
    <p:sldId id="267" r:id="rId87"/>
    <p:sldId id="268" r:id="rId88"/>
    <p:sldId id="273" r:id="rId89"/>
    <p:sldId id="274" r:id="rId90"/>
    <p:sldId id="275" r:id="rId91"/>
    <p:sldId id="276" r:id="rId92"/>
    <p:sldId id="277" r:id="rId93"/>
    <p:sldId id="278" r:id="rId94"/>
    <p:sldId id="279" r:id="rId95"/>
    <p:sldId id="280" r:id="rId96"/>
    <p:sldId id="281" r:id="rId97"/>
    <p:sldId id="292" r:id="rId98"/>
    <p:sldId id="283" r:id="rId99"/>
    <p:sldId id="284" r:id="rId100"/>
    <p:sldId id="285" r:id="rId101"/>
    <p:sldId id="286" r:id="rId102"/>
    <p:sldId id="287" r:id="rId103"/>
    <p:sldId id="288" r:id="rId104"/>
    <p:sldId id="289" r:id="rId105"/>
    <p:sldId id="290" r:id="rId106"/>
    <p:sldId id="269" r:id="rId107"/>
    <p:sldId id="270" r:id="rId108"/>
    <p:sldId id="271" r:id="rId109"/>
    <p:sldId id="272" r:id="rId110"/>
    <p:sldId id="291" r:id="rId11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a:srgbClr val="2B0A3D"/>
    <a:srgbClr val="0075B3"/>
    <a:srgbClr val="6D64CC"/>
    <a:srgbClr val="0F999C"/>
    <a:srgbClr val="00C37B"/>
    <a:srgbClr val="CB2980"/>
    <a:srgbClr val="4701A7"/>
    <a:srgbClr val="FF304C"/>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26" autoAdjust="0"/>
    <p:restoredTop sz="96215" autoAdjust="0"/>
  </p:normalViewPr>
  <p:slideViewPr>
    <p:cSldViewPr>
      <p:cViewPr varScale="1">
        <p:scale>
          <a:sx n="74" d="100"/>
          <a:sy n="74" d="100"/>
        </p:scale>
        <p:origin x="480" y="7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tableStyles" Target="tableStyle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notesMaster" Target="notesMasters/notes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102" Type="http://schemas.openxmlformats.org/officeDocument/2006/relationships/slide" Target="slides/slide93.xml"/><Relationship Id="rId110" Type="http://schemas.openxmlformats.org/officeDocument/2006/relationships/slide" Target="slides/slide101.xml"/><Relationship Id="rId115"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13"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077767-3C32-485F-8BB9-F009F4A2C145}" type="doc">
      <dgm:prSet loTypeId="urn:microsoft.com/office/officeart/2005/8/layout/chart3" loCatId="cycle" qsTypeId="urn:microsoft.com/office/officeart/2005/8/quickstyle/simple4" qsCatId="simple" csTypeId="urn:microsoft.com/office/officeart/2005/8/colors/colorful2" csCatId="colorful" phldr="1"/>
      <dgm:spPr/>
    </dgm:pt>
    <dgm:pt modelId="{372203B5-73F9-48ED-8530-0A87599362D6}">
      <dgm:prSet phldrT="[Text]"/>
      <dgm:spPr/>
      <dgm:t>
        <a:bodyPr/>
        <a:lstStyle/>
        <a:p>
          <a:r>
            <a:rPr lang="en-US" dirty="0" smtClean="0"/>
            <a:t>Aastha </a:t>
          </a:r>
          <a:endParaRPr lang="en-US" dirty="0"/>
        </a:p>
      </dgm:t>
    </dgm:pt>
    <dgm:pt modelId="{3A1D3B51-04F9-4DA8-8288-BE9742EAA8FC}" type="parTrans" cxnId="{B34FF6C9-A0D1-4018-8267-8C796EF9101A}">
      <dgm:prSet/>
      <dgm:spPr/>
      <dgm:t>
        <a:bodyPr/>
        <a:lstStyle/>
        <a:p>
          <a:endParaRPr lang="en-US"/>
        </a:p>
      </dgm:t>
    </dgm:pt>
    <dgm:pt modelId="{219F01F0-20E5-4ACE-B2DF-842D94520383}" type="sibTrans" cxnId="{B34FF6C9-A0D1-4018-8267-8C796EF9101A}">
      <dgm:prSet/>
      <dgm:spPr/>
      <dgm:t>
        <a:bodyPr/>
        <a:lstStyle/>
        <a:p>
          <a:endParaRPr lang="en-US"/>
        </a:p>
      </dgm:t>
    </dgm:pt>
    <dgm:pt modelId="{A681450B-BAAD-4632-989D-27CF5B5435A9}">
      <dgm:prSet phldrT="[Text]"/>
      <dgm:spPr/>
      <dgm:t>
        <a:bodyPr/>
        <a:lstStyle/>
        <a:p>
          <a:r>
            <a:rPr lang="en-US" dirty="0" smtClean="0"/>
            <a:t>Gireesha</a:t>
          </a:r>
          <a:endParaRPr lang="en-US" dirty="0"/>
        </a:p>
      </dgm:t>
    </dgm:pt>
    <dgm:pt modelId="{AE060CE2-76D4-4601-98DE-0B16628BC9CA}" type="parTrans" cxnId="{71F86207-3C99-4A6E-AE27-CD7DEAACF62A}">
      <dgm:prSet/>
      <dgm:spPr/>
      <dgm:t>
        <a:bodyPr/>
        <a:lstStyle/>
        <a:p>
          <a:endParaRPr lang="en-US"/>
        </a:p>
      </dgm:t>
    </dgm:pt>
    <dgm:pt modelId="{CCEDE3CF-C8E8-4F60-A1F8-414093395108}" type="sibTrans" cxnId="{71F86207-3C99-4A6E-AE27-CD7DEAACF62A}">
      <dgm:prSet/>
      <dgm:spPr/>
      <dgm:t>
        <a:bodyPr/>
        <a:lstStyle/>
        <a:p>
          <a:endParaRPr lang="en-US"/>
        </a:p>
      </dgm:t>
    </dgm:pt>
    <dgm:pt modelId="{18106615-6F92-479B-ABF9-D6A2853D129F}">
      <dgm:prSet phldrT="[Text]"/>
      <dgm:spPr/>
      <dgm:t>
        <a:bodyPr/>
        <a:lstStyle/>
        <a:p>
          <a:r>
            <a:rPr lang="en-US" dirty="0" smtClean="0"/>
            <a:t>Soumya</a:t>
          </a:r>
          <a:endParaRPr lang="en-US" dirty="0"/>
        </a:p>
      </dgm:t>
    </dgm:pt>
    <dgm:pt modelId="{725FFF73-4FEC-4890-8B6F-C386305936A3}" type="parTrans" cxnId="{DEEF9C0D-D881-454E-BA5E-AA1027B1B574}">
      <dgm:prSet/>
      <dgm:spPr/>
      <dgm:t>
        <a:bodyPr/>
        <a:lstStyle/>
        <a:p>
          <a:endParaRPr lang="en-US"/>
        </a:p>
      </dgm:t>
    </dgm:pt>
    <dgm:pt modelId="{7AB06771-D505-4CDD-8ED4-B6CB52CFF0FA}" type="sibTrans" cxnId="{DEEF9C0D-D881-454E-BA5E-AA1027B1B574}">
      <dgm:prSet/>
      <dgm:spPr/>
      <dgm:t>
        <a:bodyPr/>
        <a:lstStyle/>
        <a:p>
          <a:endParaRPr lang="en-US"/>
        </a:p>
      </dgm:t>
    </dgm:pt>
    <dgm:pt modelId="{9BF82BBC-351F-4A3B-BA56-1E3C87A905E9}">
      <dgm:prSet phldrT="[Text]"/>
      <dgm:spPr/>
      <dgm:t>
        <a:bodyPr/>
        <a:lstStyle/>
        <a:p>
          <a:r>
            <a:rPr lang="en-US" dirty="0" smtClean="0"/>
            <a:t>Rahul</a:t>
          </a:r>
          <a:endParaRPr lang="en-US" dirty="0"/>
        </a:p>
      </dgm:t>
    </dgm:pt>
    <dgm:pt modelId="{6007A59B-95E7-463D-834D-FFC1D2176A54}" type="parTrans" cxnId="{BA537615-26C6-4034-9878-974C1A311A6B}">
      <dgm:prSet/>
      <dgm:spPr/>
      <dgm:t>
        <a:bodyPr/>
        <a:lstStyle/>
        <a:p>
          <a:endParaRPr lang="en-US"/>
        </a:p>
      </dgm:t>
    </dgm:pt>
    <dgm:pt modelId="{975C03C3-CDC6-4B68-9BE9-AB96A147D4C9}" type="sibTrans" cxnId="{BA537615-26C6-4034-9878-974C1A311A6B}">
      <dgm:prSet/>
      <dgm:spPr/>
      <dgm:t>
        <a:bodyPr/>
        <a:lstStyle/>
        <a:p>
          <a:endParaRPr lang="en-US"/>
        </a:p>
      </dgm:t>
    </dgm:pt>
    <dgm:pt modelId="{DFC97ADB-428F-4E23-A78A-2B09F5FD6C99}">
      <dgm:prSet phldrT="[Text]"/>
      <dgm:spPr/>
      <dgm:t>
        <a:bodyPr/>
        <a:lstStyle/>
        <a:p>
          <a:r>
            <a:rPr lang="en-US" dirty="0" err="1" smtClean="0"/>
            <a:t>Vamshi</a:t>
          </a:r>
          <a:endParaRPr lang="en-US" dirty="0"/>
        </a:p>
      </dgm:t>
    </dgm:pt>
    <dgm:pt modelId="{8053E6A4-F056-4281-A255-B4A83379C300}" type="parTrans" cxnId="{8070F15C-E51D-4CA9-8868-08FD442C32BD}">
      <dgm:prSet/>
      <dgm:spPr/>
      <dgm:t>
        <a:bodyPr/>
        <a:lstStyle/>
        <a:p>
          <a:endParaRPr lang="en-US"/>
        </a:p>
      </dgm:t>
    </dgm:pt>
    <dgm:pt modelId="{7BB565A1-AAFF-4AA4-9288-7AE962D857A5}" type="sibTrans" cxnId="{8070F15C-E51D-4CA9-8868-08FD442C32BD}">
      <dgm:prSet/>
      <dgm:spPr/>
      <dgm:t>
        <a:bodyPr/>
        <a:lstStyle/>
        <a:p>
          <a:endParaRPr lang="en-US"/>
        </a:p>
      </dgm:t>
    </dgm:pt>
    <dgm:pt modelId="{C6A5E9A3-2648-4497-989C-0751DC76312F}" type="pres">
      <dgm:prSet presAssocID="{FC077767-3C32-485F-8BB9-F009F4A2C145}" presName="compositeShape" presStyleCnt="0">
        <dgm:presLayoutVars>
          <dgm:chMax val="7"/>
          <dgm:dir/>
          <dgm:resizeHandles val="exact"/>
        </dgm:presLayoutVars>
      </dgm:prSet>
      <dgm:spPr/>
    </dgm:pt>
    <dgm:pt modelId="{CA64E953-530E-4545-9019-FF441D8290B3}" type="pres">
      <dgm:prSet presAssocID="{FC077767-3C32-485F-8BB9-F009F4A2C145}" presName="wedge1" presStyleLbl="node1" presStyleIdx="0" presStyleCnt="5"/>
      <dgm:spPr/>
      <dgm:t>
        <a:bodyPr/>
        <a:lstStyle/>
        <a:p>
          <a:endParaRPr lang="en-US"/>
        </a:p>
      </dgm:t>
    </dgm:pt>
    <dgm:pt modelId="{0A2417C3-6DFF-44C9-BF55-5568DCC0298B}" type="pres">
      <dgm:prSet presAssocID="{FC077767-3C32-485F-8BB9-F009F4A2C145}" presName="wedge1Tx" presStyleLbl="node1" presStyleIdx="0" presStyleCnt="5">
        <dgm:presLayoutVars>
          <dgm:chMax val="0"/>
          <dgm:chPref val="0"/>
          <dgm:bulletEnabled val="1"/>
        </dgm:presLayoutVars>
      </dgm:prSet>
      <dgm:spPr/>
      <dgm:t>
        <a:bodyPr/>
        <a:lstStyle/>
        <a:p>
          <a:endParaRPr lang="en-US"/>
        </a:p>
      </dgm:t>
    </dgm:pt>
    <dgm:pt modelId="{26437E69-2B07-4CBB-9AD1-5DFCAC20FA6C}" type="pres">
      <dgm:prSet presAssocID="{FC077767-3C32-485F-8BB9-F009F4A2C145}" presName="wedge2" presStyleLbl="node1" presStyleIdx="1" presStyleCnt="5"/>
      <dgm:spPr/>
      <dgm:t>
        <a:bodyPr/>
        <a:lstStyle/>
        <a:p>
          <a:endParaRPr lang="en-US"/>
        </a:p>
      </dgm:t>
    </dgm:pt>
    <dgm:pt modelId="{CC8E0DF2-2505-45F3-A286-0F97D5F3416C}" type="pres">
      <dgm:prSet presAssocID="{FC077767-3C32-485F-8BB9-F009F4A2C145}" presName="wedge2Tx" presStyleLbl="node1" presStyleIdx="1" presStyleCnt="5">
        <dgm:presLayoutVars>
          <dgm:chMax val="0"/>
          <dgm:chPref val="0"/>
          <dgm:bulletEnabled val="1"/>
        </dgm:presLayoutVars>
      </dgm:prSet>
      <dgm:spPr/>
      <dgm:t>
        <a:bodyPr/>
        <a:lstStyle/>
        <a:p>
          <a:endParaRPr lang="en-US"/>
        </a:p>
      </dgm:t>
    </dgm:pt>
    <dgm:pt modelId="{53FD7D0A-C87C-4280-945F-65C10C3EE139}" type="pres">
      <dgm:prSet presAssocID="{FC077767-3C32-485F-8BB9-F009F4A2C145}" presName="wedge3" presStyleLbl="node1" presStyleIdx="2" presStyleCnt="5"/>
      <dgm:spPr/>
      <dgm:t>
        <a:bodyPr/>
        <a:lstStyle/>
        <a:p>
          <a:endParaRPr lang="en-US"/>
        </a:p>
      </dgm:t>
    </dgm:pt>
    <dgm:pt modelId="{DC23E4D8-A43A-4AF9-A0BC-401FCF635738}" type="pres">
      <dgm:prSet presAssocID="{FC077767-3C32-485F-8BB9-F009F4A2C145}" presName="wedge3Tx" presStyleLbl="node1" presStyleIdx="2" presStyleCnt="5">
        <dgm:presLayoutVars>
          <dgm:chMax val="0"/>
          <dgm:chPref val="0"/>
          <dgm:bulletEnabled val="1"/>
        </dgm:presLayoutVars>
      </dgm:prSet>
      <dgm:spPr/>
      <dgm:t>
        <a:bodyPr/>
        <a:lstStyle/>
        <a:p>
          <a:endParaRPr lang="en-US"/>
        </a:p>
      </dgm:t>
    </dgm:pt>
    <dgm:pt modelId="{BBE48FA2-6163-428F-95EA-A2F9438E998E}" type="pres">
      <dgm:prSet presAssocID="{FC077767-3C32-485F-8BB9-F009F4A2C145}" presName="wedge4" presStyleLbl="node1" presStyleIdx="3" presStyleCnt="5"/>
      <dgm:spPr/>
      <dgm:t>
        <a:bodyPr/>
        <a:lstStyle/>
        <a:p>
          <a:endParaRPr lang="en-US"/>
        </a:p>
      </dgm:t>
    </dgm:pt>
    <dgm:pt modelId="{C42EA25E-E202-444A-904B-BEFDF8211967}" type="pres">
      <dgm:prSet presAssocID="{FC077767-3C32-485F-8BB9-F009F4A2C145}" presName="wedge4Tx" presStyleLbl="node1" presStyleIdx="3" presStyleCnt="5">
        <dgm:presLayoutVars>
          <dgm:chMax val="0"/>
          <dgm:chPref val="0"/>
          <dgm:bulletEnabled val="1"/>
        </dgm:presLayoutVars>
      </dgm:prSet>
      <dgm:spPr/>
      <dgm:t>
        <a:bodyPr/>
        <a:lstStyle/>
        <a:p>
          <a:endParaRPr lang="en-US"/>
        </a:p>
      </dgm:t>
    </dgm:pt>
    <dgm:pt modelId="{B53DE27E-ACF1-4A9F-B023-313845E259A1}" type="pres">
      <dgm:prSet presAssocID="{FC077767-3C32-485F-8BB9-F009F4A2C145}" presName="wedge5" presStyleLbl="node1" presStyleIdx="4" presStyleCnt="5"/>
      <dgm:spPr/>
      <dgm:t>
        <a:bodyPr/>
        <a:lstStyle/>
        <a:p>
          <a:endParaRPr lang="en-US"/>
        </a:p>
      </dgm:t>
    </dgm:pt>
    <dgm:pt modelId="{8B1DE695-2A69-4DF7-B61B-68BDB17A3F71}" type="pres">
      <dgm:prSet presAssocID="{FC077767-3C32-485F-8BB9-F009F4A2C145}" presName="wedge5Tx" presStyleLbl="node1" presStyleIdx="4" presStyleCnt="5">
        <dgm:presLayoutVars>
          <dgm:chMax val="0"/>
          <dgm:chPref val="0"/>
          <dgm:bulletEnabled val="1"/>
        </dgm:presLayoutVars>
      </dgm:prSet>
      <dgm:spPr/>
      <dgm:t>
        <a:bodyPr/>
        <a:lstStyle/>
        <a:p>
          <a:endParaRPr lang="en-US"/>
        </a:p>
      </dgm:t>
    </dgm:pt>
  </dgm:ptLst>
  <dgm:cxnLst>
    <dgm:cxn modelId="{E7B8EACD-2B59-49FA-9727-33F641488537}" type="presOf" srcId="{DFC97ADB-428F-4E23-A78A-2B09F5FD6C99}" destId="{B53DE27E-ACF1-4A9F-B023-313845E259A1}" srcOrd="0" destOrd="0" presId="urn:microsoft.com/office/officeart/2005/8/layout/chart3"/>
    <dgm:cxn modelId="{BA537615-26C6-4034-9878-974C1A311A6B}" srcId="{FC077767-3C32-485F-8BB9-F009F4A2C145}" destId="{9BF82BBC-351F-4A3B-BA56-1E3C87A905E9}" srcOrd="3" destOrd="0" parTransId="{6007A59B-95E7-463D-834D-FFC1D2176A54}" sibTransId="{975C03C3-CDC6-4B68-9BE9-AB96A147D4C9}"/>
    <dgm:cxn modelId="{B34FF6C9-A0D1-4018-8267-8C796EF9101A}" srcId="{FC077767-3C32-485F-8BB9-F009F4A2C145}" destId="{372203B5-73F9-48ED-8530-0A87599362D6}" srcOrd="0" destOrd="0" parTransId="{3A1D3B51-04F9-4DA8-8288-BE9742EAA8FC}" sibTransId="{219F01F0-20E5-4ACE-B2DF-842D94520383}"/>
    <dgm:cxn modelId="{1A4037F8-0BE9-467A-BBA4-D0611FB917BB}" type="presOf" srcId="{372203B5-73F9-48ED-8530-0A87599362D6}" destId="{0A2417C3-6DFF-44C9-BF55-5568DCC0298B}" srcOrd="1" destOrd="0" presId="urn:microsoft.com/office/officeart/2005/8/layout/chart3"/>
    <dgm:cxn modelId="{5DD134A0-E220-4A3E-B014-1ED0575C05C4}" type="presOf" srcId="{18106615-6F92-479B-ABF9-D6A2853D129F}" destId="{DC23E4D8-A43A-4AF9-A0BC-401FCF635738}" srcOrd="1" destOrd="0" presId="urn:microsoft.com/office/officeart/2005/8/layout/chart3"/>
    <dgm:cxn modelId="{C0FB15D2-C2A2-4A6E-BE1B-3D239F3384F0}" type="presOf" srcId="{18106615-6F92-479B-ABF9-D6A2853D129F}" destId="{53FD7D0A-C87C-4280-945F-65C10C3EE139}" srcOrd="0" destOrd="0" presId="urn:microsoft.com/office/officeart/2005/8/layout/chart3"/>
    <dgm:cxn modelId="{D77B3D53-F433-4B78-A90D-388095ECC35F}" type="presOf" srcId="{A681450B-BAAD-4632-989D-27CF5B5435A9}" destId="{26437E69-2B07-4CBB-9AD1-5DFCAC20FA6C}" srcOrd="0" destOrd="0" presId="urn:microsoft.com/office/officeart/2005/8/layout/chart3"/>
    <dgm:cxn modelId="{EA820182-72EA-493F-8D39-5EC0D394E540}" type="presOf" srcId="{DFC97ADB-428F-4E23-A78A-2B09F5FD6C99}" destId="{8B1DE695-2A69-4DF7-B61B-68BDB17A3F71}" srcOrd="1" destOrd="0" presId="urn:microsoft.com/office/officeart/2005/8/layout/chart3"/>
    <dgm:cxn modelId="{8070F15C-E51D-4CA9-8868-08FD442C32BD}" srcId="{FC077767-3C32-485F-8BB9-F009F4A2C145}" destId="{DFC97ADB-428F-4E23-A78A-2B09F5FD6C99}" srcOrd="4" destOrd="0" parTransId="{8053E6A4-F056-4281-A255-B4A83379C300}" sibTransId="{7BB565A1-AAFF-4AA4-9288-7AE962D857A5}"/>
    <dgm:cxn modelId="{8496D403-B835-4D75-B7B0-A86F8DD1E1FB}" type="presOf" srcId="{A681450B-BAAD-4632-989D-27CF5B5435A9}" destId="{CC8E0DF2-2505-45F3-A286-0F97D5F3416C}" srcOrd="1" destOrd="0" presId="urn:microsoft.com/office/officeart/2005/8/layout/chart3"/>
    <dgm:cxn modelId="{71F86207-3C99-4A6E-AE27-CD7DEAACF62A}" srcId="{FC077767-3C32-485F-8BB9-F009F4A2C145}" destId="{A681450B-BAAD-4632-989D-27CF5B5435A9}" srcOrd="1" destOrd="0" parTransId="{AE060CE2-76D4-4601-98DE-0B16628BC9CA}" sibTransId="{CCEDE3CF-C8E8-4F60-A1F8-414093395108}"/>
    <dgm:cxn modelId="{25BA1CC3-795B-4553-9B30-527C02A821F2}" type="presOf" srcId="{9BF82BBC-351F-4A3B-BA56-1E3C87A905E9}" destId="{C42EA25E-E202-444A-904B-BEFDF8211967}" srcOrd="1" destOrd="0" presId="urn:microsoft.com/office/officeart/2005/8/layout/chart3"/>
    <dgm:cxn modelId="{05EBCAB3-1CD6-4A56-AFD3-3BA0C79D84BC}" type="presOf" srcId="{FC077767-3C32-485F-8BB9-F009F4A2C145}" destId="{C6A5E9A3-2648-4497-989C-0751DC76312F}" srcOrd="0" destOrd="0" presId="urn:microsoft.com/office/officeart/2005/8/layout/chart3"/>
    <dgm:cxn modelId="{9B979647-EC50-41CE-8A91-01E9387DA9A6}" type="presOf" srcId="{9BF82BBC-351F-4A3B-BA56-1E3C87A905E9}" destId="{BBE48FA2-6163-428F-95EA-A2F9438E998E}" srcOrd="0" destOrd="0" presId="urn:microsoft.com/office/officeart/2005/8/layout/chart3"/>
    <dgm:cxn modelId="{C83C90E1-92E1-4E68-9C04-924BF0480871}" type="presOf" srcId="{372203B5-73F9-48ED-8530-0A87599362D6}" destId="{CA64E953-530E-4545-9019-FF441D8290B3}" srcOrd="0" destOrd="0" presId="urn:microsoft.com/office/officeart/2005/8/layout/chart3"/>
    <dgm:cxn modelId="{DEEF9C0D-D881-454E-BA5E-AA1027B1B574}" srcId="{FC077767-3C32-485F-8BB9-F009F4A2C145}" destId="{18106615-6F92-479B-ABF9-D6A2853D129F}" srcOrd="2" destOrd="0" parTransId="{725FFF73-4FEC-4890-8B6F-C386305936A3}" sibTransId="{7AB06771-D505-4CDD-8ED4-B6CB52CFF0FA}"/>
    <dgm:cxn modelId="{8B42CEA5-7780-4A4A-8EB5-F38BDBD54FBF}" type="presParOf" srcId="{C6A5E9A3-2648-4497-989C-0751DC76312F}" destId="{CA64E953-530E-4545-9019-FF441D8290B3}" srcOrd="0" destOrd="0" presId="urn:microsoft.com/office/officeart/2005/8/layout/chart3"/>
    <dgm:cxn modelId="{90D03104-9A4F-407D-9D9E-96CAF249F040}" type="presParOf" srcId="{C6A5E9A3-2648-4497-989C-0751DC76312F}" destId="{0A2417C3-6DFF-44C9-BF55-5568DCC0298B}" srcOrd="1" destOrd="0" presId="urn:microsoft.com/office/officeart/2005/8/layout/chart3"/>
    <dgm:cxn modelId="{9EDEB16D-59FC-40E3-B7C1-6FFD9B71840E}" type="presParOf" srcId="{C6A5E9A3-2648-4497-989C-0751DC76312F}" destId="{26437E69-2B07-4CBB-9AD1-5DFCAC20FA6C}" srcOrd="2" destOrd="0" presId="urn:microsoft.com/office/officeart/2005/8/layout/chart3"/>
    <dgm:cxn modelId="{C3F40641-B41D-492A-BD8D-87F2FFF1AB15}" type="presParOf" srcId="{C6A5E9A3-2648-4497-989C-0751DC76312F}" destId="{CC8E0DF2-2505-45F3-A286-0F97D5F3416C}" srcOrd="3" destOrd="0" presId="urn:microsoft.com/office/officeart/2005/8/layout/chart3"/>
    <dgm:cxn modelId="{1CFFF809-E7F9-4109-8F74-5EB6A0BF6A81}" type="presParOf" srcId="{C6A5E9A3-2648-4497-989C-0751DC76312F}" destId="{53FD7D0A-C87C-4280-945F-65C10C3EE139}" srcOrd="4" destOrd="0" presId="urn:microsoft.com/office/officeart/2005/8/layout/chart3"/>
    <dgm:cxn modelId="{84BD578D-C419-442A-A361-E5B48FC23042}" type="presParOf" srcId="{C6A5E9A3-2648-4497-989C-0751DC76312F}" destId="{DC23E4D8-A43A-4AF9-A0BC-401FCF635738}" srcOrd="5" destOrd="0" presId="urn:microsoft.com/office/officeart/2005/8/layout/chart3"/>
    <dgm:cxn modelId="{55FD30B9-13DA-40E0-A614-4256BCC80216}" type="presParOf" srcId="{C6A5E9A3-2648-4497-989C-0751DC76312F}" destId="{BBE48FA2-6163-428F-95EA-A2F9438E998E}" srcOrd="6" destOrd="0" presId="urn:microsoft.com/office/officeart/2005/8/layout/chart3"/>
    <dgm:cxn modelId="{2FFBF7C2-E308-49FD-91E0-15417FC21F3D}" type="presParOf" srcId="{C6A5E9A3-2648-4497-989C-0751DC76312F}" destId="{C42EA25E-E202-444A-904B-BEFDF8211967}" srcOrd="7" destOrd="0" presId="urn:microsoft.com/office/officeart/2005/8/layout/chart3"/>
    <dgm:cxn modelId="{A09E4B92-1E56-4AE5-BC47-29ECF2FDF092}" type="presParOf" srcId="{C6A5E9A3-2648-4497-989C-0751DC76312F}" destId="{B53DE27E-ACF1-4A9F-B023-313845E259A1}" srcOrd="8" destOrd="0" presId="urn:microsoft.com/office/officeart/2005/8/layout/chart3"/>
    <dgm:cxn modelId="{FD4A591D-6D1F-41CE-86F0-88A4C0D92562}" type="presParOf" srcId="{C6A5E9A3-2648-4497-989C-0751DC76312F}" destId="{8B1DE695-2A69-4DF7-B61B-68BDB17A3F71}" srcOrd="9"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4E953-530E-4545-9019-FF441D8290B3}">
      <dsp:nvSpPr>
        <dsp:cNvPr id="0" name=""/>
        <dsp:cNvSpPr/>
      </dsp:nvSpPr>
      <dsp:spPr>
        <a:xfrm>
          <a:off x="1867814" y="323765"/>
          <a:ext cx="4551680" cy="4551680"/>
        </a:xfrm>
        <a:prstGeom prst="pie">
          <a:avLst>
            <a:gd name="adj1" fmla="val 16200000"/>
            <a:gd name="adj2" fmla="val 2052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Aastha </a:t>
          </a:r>
          <a:endParaRPr lang="en-US" sz="2800" kern="1200" dirty="0"/>
        </a:p>
      </dsp:txBody>
      <dsp:txXfrm>
        <a:off x="4201092" y="1003808"/>
        <a:ext cx="1544320" cy="1056640"/>
      </dsp:txXfrm>
    </dsp:sp>
    <dsp:sp modelId="{26437E69-2B07-4CBB-9AD1-5DFCAC20FA6C}">
      <dsp:nvSpPr>
        <dsp:cNvPr id="0" name=""/>
        <dsp:cNvSpPr/>
      </dsp:nvSpPr>
      <dsp:spPr>
        <a:xfrm>
          <a:off x="1708505" y="543221"/>
          <a:ext cx="4551680" cy="4551680"/>
        </a:xfrm>
        <a:prstGeom prst="pie">
          <a:avLst>
            <a:gd name="adj1" fmla="val 20520000"/>
            <a:gd name="adj2" fmla="val 3240000"/>
          </a:avLst>
        </a:prstGeom>
        <a:gradFill rotWithShape="0">
          <a:gsLst>
            <a:gs pos="0">
              <a:schemeClr val="accent2">
                <a:hueOff val="1267329"/>
                <a:satOff val="-3253"/>
                <a:lumOff val="-8137"/>
                <a:alphaOff val="0"/>
                <a:satMod val="103000"/>
                <a:lumMod val="102000"/>
                <a:tint val="94000"/>
              </a:schemeClr>
            </a:gs>
            <a:gs pos="50000">
              <a:schemeClr val="accent2">
                <a:hueOff val="1267329"/>
                <a:satOff val="-3253"/>
                <a:lumOff val="-8137"/>
                <a:alphaOff val="0"/>
                <a:satMod val="110000"/>
                <a:lumMod val="100000"/>
                <a:shade val="100000"/>
              </a:schemeClr>
            </a:gs>
            <a:gs pos="100000">
              <a:schemeClr val="accent2">
                <a:hueOff val="1267329"/>
                <a:satOff val="-3253"/>
                <a:lumOff val="-81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Gireesha</a:t>
          </a:r>
          <a:endParaRPr lang="en-US" sz="2800" kern="1200" dirty="0"/>
        </a:p>
      </dsp:txBody>
      <dsp:txXfrm>
        <a:off x="4683353" y="2602314"/>
        <a:ext cx="1354666" cy="1143338"/>
      </dsp:txXfrm>
    </dsp:sp>
    <dsp:sp modelId="{53FD7D0A-C87C-4280-945F-65C10C3EE139}">
      <dsp:nvSpPr>
        <dsp:cNvPr id="0" name=""/>
        <dsp:cNvSpPr/>
      </dsp:nvSpPr>
      <dsp:spPr>
        <a:xfrm>
          <a:off x="1708505" y="543221"/>
          <a:ext cx="4551680" cy="4551680"/>
        </a:xfrm>
        <a:prstGeom prst="pie">
          <a:avLst>
            <a:gd name="adj1" fmla="val 3240000"/>
            <a:gd name="adj2" fmla="val 7560000"/>
          </a:avLst>
        </a:prstGeom>
        <a:gradFill rotWithShape="0">
          <a:gsLst>
            <a:gs pos="0">
              <a:schemeClr val="accent2">
                <a:hueOff val="2534658"/>
                <a:satOff val="-6506"/>
                <a:lumOff val="-16273"/>
                <a:alphaOff val="0"/>
                <a:satMod val="103000"/>
                <a:lumMod val="102000"/>
                <a:tint val="94000"/>
              </a:schemeClr>
            </a:gs>
            <a:gs pos="50000">
              <a:schemeClr val="accent2">
                <a:hueOff val="2534658"/>
                <a:satOff val="-6506"/>
                <a:lumOff val="-16273"/>
                <a:alphaOff val="0"/>
                <a:satMod val="110000"/>
                <a:lumMod val="100000"/>
                <a:shade val="100000"/>
              </a:schemeClr>
            </a:gs>
            <a:gs pos="100000">
              <a:schemeClr val="accent2">
                <a:hueOff val="2534658"/>
                <a:satOff val="-6506"/>
                <a:lumOff val="-162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Soumya</a:t>
          </a:r>
          <a:endParaRPr lang="en-US" sz="2800" kern="1200" dirty="0"/>
        </a:p>
      </dsp:txBody>
      <dsp:txXfrm>
        <a:off x="3171545" y="3956981"/>
        <a:ext cx="1625600" cy="975360"/>
      </dsp:txXfrm>
    </dsp:sp>
    <dsp:sp modelId="{BBE48FA2-6163-428F-95EA-A2F9438E998E}">
      <dsp:nvSpPr>
        <dsp:cNvPr id="0" name=""/>
        <dsp:cNvSpPr/>
      </dsp:nvSpPr>
      <dsp:spPr>
        <a:xfrm>
          <a:off x="1708505" y="543221"/>
          <a:ext cx="4551680" cy="4551680"/>
        </a:xfrm>
        <a:prstGeom prst="pie">
          <a:avLst>
            <a:gd name="adj1" fmla="val 7560000"/>
            <a:gd name="adj2" fmla="val 11880000"/>
          </a:avLst>
        </a:prstGeom>
        <a:gradFill rotWithShape="0">
          <a:gsLst>
            <a:gs pos="0">
              <a:schemeClr val="accent2">
                <a:hueOff val="3801987"/>
                <a:satOff val="-9760"/>
                <a:lumOff val="-24410"/>
                <a:alphaOff val="0"/>
                <a:satMod val="103000"/>
                <a:lumMod val="102000"/>
                <a:tint val="94000"/>
              </a:schemeClr>
            </a:gs>
            <a:gs pos="50000">
              <a:schemeClr val="accent2">
                <a:hueOff val="3801987"/>
                <a:satOff val="-9760"/>
                <a:lumOff val="-24410"/>
                <a:alphaOff val="0"/>
                <a:satMod val="110000"/>
                <a:lumMod val="100000"/>
                <a:shade val="100000"/>
              </a:schemeClr>
            </a:gs>
            <a:gs pos="100000">
              <a:schemeClr val="accent2">
                <a:hueOff val="3801987"/>
                <a:satOff val="-9760"/>
                <a:lumOff val="-2441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Rahul</a:t>
          </a:r>
          <a:endParaRPr lang="en-US" sz="2800" kern="1200" dirty="0"/>
        </a:p>
      </dsp:txBody>
      <dsp:txXfrm>
        <a:off x="1925252" y="2602314"/>
        <a:ext cx="1354666" cy="1143338"/>
      </dsp:txXfrm>
    </dsp:sp>
    <dsp:sp modelId="{B53DE27E-ACF1-4A9F-B023-313845E259A1}">
      <dsp:nvSpPr>
        <dsp:cNvPr id="0" name=""/>
        <dsp:cNvSpPr/>
      </dsp:nvSpPr>
      <dsp:spPr>
        <a:xfrm>
          <a:off x="1708505" y="543221"/>
          <a:ext cx="4551680" cy="4551680"/>
        </a:xfrm>
        <a:prstGeom prst="pie">
          <a:avLst>
            <a:gd name="adj1" fmla="val 11880000"/>
            <a:gd name="adj2" fmla="val 16200000"/>
          </a:avLst>
        </a:prstGeom>
        <a:gradFill rotWithShape="0">
          <a:gsLst>
            <a:gs pos="0">
              <a:schemeClr val="accent2">
                <a:hueOff val="5069316"/>
                <a:satOff val="-13013"/>
                <a:lumOff val="-32546"/>
                <a:alphaOff val="0"/>
                <a:satMod val="103000"/>
                <a:lumMod val="102000"/>
                <a:tint val="94000"/>
              </a:schemeClr>
            </a:gs>
            <a:gs pos="50000">
              <a:schemeClr val="accent2">
                <a:hueOff val="5069316"/>
                <a:satOff val="-13013"/>
                <a:lumOff val="-32546"/>
                <a:alphaOff val="0"/>
                <a:satMod val="110000"/>
                <a:lumMod val="100000"/>
                <a:shade val="100000"/>
              </a:schemeClr>
            </a:gs>
            <a:gs pos="100000">
              <a:schemeClr val="accent2">
                <a:hueOff val="5069316"/>
                <a:satOff val="-13013"/>
                <a:lumOff val="-325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err="1" smtClean="0"/>
            <a:t>Vamshi</a:t>
          </a:r>
          <a:endParaRPr lang="en-US" sz="2800" kern="1200" dirty="0"/>
        </a:p>
      </dsp:txBody>
      <dsp:txXfrm>
        <a:off x="2372292" y="1236810"/>
        <a:ext cx="1544320" cy="105664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31-07-2018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31/07/2018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3</a:t>
            </a:fld>
            <a:endParaRPr lang="pt-BR">
              <a:solidFill>
                <a:prstClr val="black"/>
              </a:solidFill>
            </a:endParaRPr>
          </a:p>
        </p:txBody>
      </p:sp>
    </p:spTree>
    <p:extLst>
      <p:ext uri="{BB962C8B-B14F-4D97-AF65-F5344CB8AC3E}">
        <p14:creationId xmlns:p14="http://schemas.microsoft.com/office/powerpoint/2010/main" val="129086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a:solidFill>
                  <a:prstClr val="black"/>
                </a:solidFill>
              </a:rPr>
              <a:pPr/>
              <a:t>89</a:t>
            </a:fld>
            <a:endParaRPr lang="pt-BR">
              <a:solidFill>
                <a:prstClr val="black"/>
              </a:solidFill>
            </a:endParaRPr>
          </a:p>
        </p:txBody>
      </p:sp>
    </p:spTree>
    <p:extLst>
      <p:ext uri="{BB962C8B-B14F-4D97-AF65-F5344CB8AC3E}">
        <p14:creationId xmlns:p14="http://schemas.microsoft.com/office/powerpoint/2010/main" val="2214096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4</a:t>
            </a:fld>
            <a:endParaRPr lang="pt-BR">
              <a:solidFill>
                <a:prstClr val="black"/>
              </a:solidFill>
            </a:endParaRPr>
          </a:p>
        </p:txBody>
      </p:sp>
    </p:spTree>
    <p:extLst>
      <p:ext uri="{BB962C8B-B14F-4D97-AF65-F5344CB8AC3E}">
        <p14:creationId xmlns:p14="http://schemas.microsoft.com/office/powerpoint/2010/main" val="355048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7</a:t>
            </a:fld>
            <a:endParaRPr lang="pt-BR">
              <a:solidFill>
                <a:prstClr val="black"/>
              </a:solidFill>
            </a:endParaRPr>
          </a:p>
        </p:txBody>
      </p:sp>
    </p:spTree>
    <p:extLst>
      <p:ext uri="{BB962C8B-B14F-4D97-AF65-F5344CB8AC3E}">
        <p14:creationId xmlns:p14="http://schemas.microsoft.com/office/powerpoint/2010/main" val="962948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30</a:t>
            </a:fld>
            <a:endParaRPr lang="pt-BR">
              <a:solidFill>
                <a:prstClr val="black"/>
              </a:solidFill>
            </a:endParaRPr>
          </a:p>
        </p:txBody>
      </p:sp>
    </p:spTree>
    <p:extLst>
      <p:ext uri="{BB962C8B-B14F-4D97-AF65-F5344CB8AC3E}">
        <p14:creationId xmlns:p14="http://schemas.microsoft.com/office/powerpoint/2010/main" val="2997005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46</a:t>
            </a:fld>
            <a:endParaRPr lang="pt-BR">
              <a:solidFill>
                <a:prstClr val="black"/>
              </a:solidFill>
            </a:endParaRPr>
          </a:p>
        </p:txBody>
      </p:sp>
    </p:spTree>
    <p:extLst>
      <p:ext uri="{BB962C8B-B14F-4D97-AF65-F5344CB8AC3E}">
        <p14:creationId xmlns:p14="http://schemas.microsoft.com/office/powerpoint/2010/main" val="2980429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49</a:t>
            </a:fld>
            <a:endParaRPr lang="pt-BR">
              <a:solidFill>
                <a:prstClr val="black"/>
              </a:solidFill>
            </a:endParaRPr>
          </a:p>
        </p:txBody>
      </p:sp>
    </p:spTree>
    <p:extLst>
      <p:ext uri="{BB962C8B-B14F-4D97-AF65-F5344CB8AC3E}">
        <p14:creationId xmlns:p14="http://schemas.microsoft.com/office/powerpoint/2010/main" val="887263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53</a:t>
            </a:fld>
            <a:endParaRPr lang="pt-BR">
              <a:solidFill>
                <a:prstClr val="black"/>
              </a:solidFill>
            </a:endParaRPr>
          </a:p>
        </p:txBody>
      </p:sp>
    </p:spTree>
    <p:extLst>
      <p:ext uri="{BB962C8B-B14F-4D97-AF65-F5344CB8AC3E}">
        <p14:creationId xmlns:p14="http://schemas.microsoft.com/office/powerpoint/2010/main" val="1372162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68</a:t>
            </a:fld>
            <a:endParaRPr lang="pt-BR">
              <a:solidFill>
                <a:prstClr val="black"/>
              </a:solidFill>
            </a:endParaRPr>
          </a:p>
        </p:txBody>
      </p:sp>
    </p:spTree>
    <p:extLst>
      <p:ext uri="{BB962C8B-B14F-4D97-AF65-F5344CB8AC3E}">
        <p14:creationId xmlns:p14="http://schemas.microsoft.com/office/powerpoint/2010/main" val="497414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80</a:t>
            </a:fld>
            <a:endParaRPr lang="pt-BR">
              <a:solidFill>
                <a:prstClr val="black"/>
              </a:solidFill>
            </a:endParaRPr>
          </a:p>
        </p:txBody>
      </p:sp>
    </p:spTree>
    <p:extLst>
      <p:ext uri="{BB962C8B-B14F-4D97-AF65-F5344CB8AC3E}">
        <p14:creationId xmlns:p14="http://schemas.microsoft.com/office/powerpoint/2010/main" val="1065668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9.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image" Target="../media/image4.svg"/><Relationship Id="rId4" Type="http://schemas.openxmlformats.org/officeDocument/2006/relationships/image" Target="../media/image29.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image" Target="../media/image4.svg"/><Relationship Id="rId4" Type="http://schemas.openxmlformats.org/officeDocument/2006/relationships/image" Target="../media/image2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image" Target="../media/image4.svg"/><Relationship Id="rId4" Type="http://schemas.openxmlformats.org/officeDocument/2006/relationships/image" Target="../media/image29.png"/></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9.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image" Target="../media/image4.svg"/><Relationship Id="rId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9.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5.png"/><Relationship Id="rId2" Type="http://schemas.openxmlformats.org/officeDocument/2006/relationships/diagramData" Target="../diagrams/data1.xml"/><Relationship Id="rId1" Type="http://schemas.openxmlformats.org/officeDocument/2006/relationships/slideMaster" Target="../slideMasters/slideMaster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4.sv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7" Type="http://schemas.openxmlformats.org/officeDocument/2006/relationships/image" Target="../media/image4.sv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4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image" Target="../media/image4.svg"/><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5.xml"/><Relationship Id="rId6"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5"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4.svg"/><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5" Type="http://schemas.openxmlformats.org/officeDocument/2006/relationships/image" Target="../media/image4.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5" Type="http://schemas.openxmlformats.org/officeDocument/2006/relationships/image" Target="../media/image4.sv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6.xml"/><Relationship Id="rId6" Type="http://schemas.openxmlformats.org/officeDocument/2006/relationships/image" Target="../media/image4.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image" Target="../media/image4.svg"/><Relationship Id="rId4"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5"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7.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7.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9.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s>
</file>

<file path=ppt/slideLayouts/_rels/slideLayout8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0.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275685374"/>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569022285"/>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00287549"/>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731337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52509479"/>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3173202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29162983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00B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2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1251948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86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73549981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422909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16"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422323" y="3979258"/>
            <a:ext cx="333195" cy="333195"/>
          </a:xfrm>
          <a:prstGeom prst="rect">
            <a:avLst/>
          </a:prstGeom>
          <a:noFill/>
        </p:spPr>
      </p:pic>
      <p:pic>
        <p:nvPicPr>
          <p:cNvPr id="17"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05700" y="3979258"/>
            <a:ext cx="333195" cy="333195"/>
          </a:xfrm>
          <a:prstGeom prst="rect">
            <a:avLst/>
          </a:prstGeom>
          <a:noFill/>
        </p:spPr>
      </p:pic>
      <p:pic>
        <p:nvPicPr>
          <p:cNvPr id="18"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9189077" y="3979258"/>
            <a:ext cx="333195" cy="333195"/>
          </a:xfrm>
          <a:prstGeom prst="rect">
            <a:avLst/>
          </a:prstGeom>
          <a:noFill/>
        </p:spPr>
      </p:pic>
      <p:pic>
        <p:nvPicPr>
          <p:cNvPr id="19"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9572453"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8038946" y="3979258"/>
            <a:ext cx="333195" cy="333195"/>
          </a:xfrm>
          <a:prstGeom prst="rect">
            <a:avLst/>
          </a:prstGeom>
          <a:noFill/>
        </p:spPr>
      </p:pic>
      <p:pic>
        <p:nvPicPr>
          <p:cNvPr id="22" name="Picture 2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8031480" y="4434172"/>
            <a:ext cx="2560320" cy="201012"/>
          </a:xfrm>
          <a:prstGeom prst="rect">
            <a:avLst/>
          </a:prstGeom>
        </p:spPr>
      </p:pic>
      <p:sp>
        <p:nvSpPr>
          <p:cNvPr id="23" name="Rectangle 22"/>
          <p:cNvSpPr/>
          <p:nvPr userDrawn="1"/>
        </p:nvSpPr>
        <p:spPr>
          <a:xfrm>
            <a:off x="7955280" y="6096312"/>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Tree>
    <p:extLst>
      <p:ext uri="{BB962C8B-B14F-4D97-AF65-F5344CB8AC3E}">
        <p14:creationId xmlns:p14="http://schemas.microsoft.com/office/powerpoint/2010/main" val="16643351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3313" y="2728131"/>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91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152400"/>
            <a:ext cx="1838255" cy="1616746"/>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2070532" y="762000"/>
            <a:ext cx="8376592" cy="863600"/>
          </a:xfrm>
          <a:prstGeom prst="rect">
            <a:avLst/>
          </a:prstGeom>
        </p:spPr>
        <p:txBody>
          <a:bodyPr vert="horz" lIns="0" tIns="0" rIns="0" bIns="0" rtlCol="0" anchor="t">
            <a:normAutofit/>
          </a:bodyPr>
          <a:lstStyle>
            <a:lvl1pPr>
              <a:defRPr lang="pt-PT" sz="5400" b="1" dirty="0">
                <a:latin typeface="+mj-lt"/>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8016935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93494539"/>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7494265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54736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4195052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61175798"/>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4675" y="441645"/>
            <a:ext cx="6477232"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67696465"/>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3089727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469899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sz="36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41400194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Notched Right Arrow 5"/>
          <p:cNvSpPr/>
          <p:nvPr userDrawn="1"/>
        </p:nvSpPr>
        <p:spPr>
          <a:xfrm>
            <a:off x="407988" y="990600"/>
            <a:ext cx="11582400" cy="2845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609600" y="381000"/>
            <a:ext cx="1143000" cy="646331"/>
          </a:xfrm>
          <a:prstGeom prst="rect">
            <a:avLst/>
          </a:prstGeom>
          <a:noFill/>
        </p:spPr>
        <p:txBody>
          <a:bodyPr wrap="square" rtlCol="0">
            <a:spAutoFit/>
          </a:bodyPr>
          <a:lstStyle/>
          <a:p>
            <a:endParaRPr lang="en-US" sz="3600" b="1" dirty="0"/>
          </a:p>
        </p:txBody>
      </p:sp>
      <p:sp>
        <p:nvSpPr>
          <p:cNvPr id="10"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lvl1pPr>
              <a:defRPr sz="3600" b="1">
                <a:latin typeface="+mn-lt"/>
              </a:defRPr>
            </a:lvl1pPr>
          </a:lstStyle>
          <a:p>
            <a:pPr lvl="0">
              <a:lnSpc>
                <a:spcPts val="3000"/>
              </a:lnSpc>
            </a:pPr>
            <a:r>
              <a:rPr lang="en-US" dirty="0"/>
              <a:t>Click to edit Master title style</a:t>
            </a:r>
            <a:endParaRPr lang="pt-PT" dirty="0"/>
          </a:p>
        </p:txBody>
      </p: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32180858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33880614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duotone>
              <a:schemeClr val="accent4">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2013455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duotone>
              <a:schemeClr val="accent5">
                <a:shade val="45000"/>
                <a:satMod val="135000"/>
              </a:schemeClr>
              <a:prstClr val="white"/>
            </a:duotone>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0C0"/>
                </a:solidFill>
                <a:latin typeface="+mn-lt"/>
              </a:defRPr>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20092331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2730603717"/>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573168302"/>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D118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1187318895"/>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act details">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2971800" y="671945"/>
            <a:ext cx="9220200" cy="2743200"/>
          </a:xfrm>
          <a:prstGeom prst="rect">
            <a:avLst/>
          </a:prstGeom>
          <a:noFill/>
        </p:spPr>
        <p:txBody>
          <a:bodyPr anchor="ctr">
            <a:noAutofit/>
          </a:bodyPr>
          <a:lstStyle>
            <a:lvl1pPr algn="l">
              <a:lnSpc>
                <a:spcPct val="100000"/>
              </a:lnSpc>
              <a:defRPr sz="7200" b="1">
                <a:solidFill>
                  <a:srgbClr val="0070C0"/>
                </a:solidFill>
              </a:defRPr>
            </a:lvl1pPr>
            <a:lvl2pPr>
              <a:defRPr sz="1400"/>
            </a:lvl2pPr>
            <a:lvl3pPr>
              <a:defRPr sz="1200"/>
            </a:lvl3pPr>
            <a:lvl4pPr>
              <a:defRPr sz="1100"/>
            </a:lvl4pPr>
            <a:lvl5pPr>
              <a:defRPr sz="11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78C01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Tree>
    <p:extLst>
      <p:ext uri="{BB962C8B-B14F-4D97-AF65-F5344CB8AC3E}">
        <p14:creationId xmlns:p14="http://schemas.microsoft.com/office/powerpoint/2010/main" val="192041026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4323483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99834766"/>
      </p:ext>
    </p:extLst>
  </p:cSld>
  <p:clrMapOvr>
    <a:overrideClrMapping bg1="lt1" tx1="dk1" bg2="lt2" tx2="dk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Tree>
    <p:extLst>
      <p:ext uri="{BB962C8B-B14F-4D97-AF65-F5344CB8AC3E}">
        <p14:creationId xmlns:p14="http://schemas.microsoft.com/office/powerpoint/2010/main" val="35256583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5258316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730996052"/>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4182835444"/>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3" cstate="print">
            <a:extLst>
              <a:ext uri="{96DAC541-7B7A-43D3-8B79-37D633B846F1}">
                <asvg:svgBlip xmlns="" xmlns:asvg="http://schemas.microsoft.com/office/drawing/2016/SVG/main" r:embed=""/>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847554077"/>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graphicFrame>
        <p:nvGraphicFramePr>
          <p:cNvPr id="2" name="Diagram 1"/>
          <p:cNvGraphicFramePr/>
          <p:nvPr userDrawn="1"/>
        </p:nvGraphicFramePr>
        <p:xfrm>
          <a:off x="4971143" y="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userDrawn="1"/>
        </p:nvSpPr>
        <p:spPr>
          <a:xfrm>
            <a:off x="125365" y="198009"/>
            <a:ext cx="6716134" cy="923330"/>
          </a:xfrm>
          <a:prstGeom prst="rect">
            <a:avLst/>
          </a:prstGeom>
          <a:noFill/>
        </p:spPr>
        <p:txBody>
          <a:bodyPr wrap="none" lIns="91440" tIns="45720" rIns="91440" bIns="45720">
            <a:spAutoFit/>
          </a:bodyPr>
          <a:lstStyle/>
          <a:p>
            <a:pPr algn="ctr"/>
            <a:r>
              <a:rPr lang="en-US" sz="5400" b="1" dirty="0">
                <a:ln w="12700">
                  <a:solidFill>
                    <a:srgbClr val="2B0A3D">
                      <a:lumMod val="50000"/>
                    </a:srgbClr>
                  </a:solidFill>
                  <a:prstDash val="solid"/>
                </a:ln>
                <a:pattFill prst="narHorz">
                  <a:fgClr>
                    <a:srgbClr val="2B0A3D"/>
                  </a:fgClr>
                  <a:bgClr>
                    <a:srgbClr val="2B0A3D">
                      <a:lumMod val="40000"/>
                      <a:lumOff val="60000"/>
                    </a:srgbClr>
                  </a:bgClr>
                </a:pattFill>
                <a:effectLst>
                  <a:innerShdw blurRad="177800">
                    <a:srgbClr val="2B0A3D">
                      <a:lumMod val="50000"/>
                    </a:srgbClr>
                  </a:innerShdw>
                </a:effectLst>
              </a:rPr>
              <a:t>WORK - DISTRIBUTION</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96199" y="4911393"/>
            <a:ext cx="2556154" cy="1946607"/>
          </a:xfrm>
          <a:prstGeom prst="rect">
            <a:avLst/>
          </a:prstGeom>
        </p:spPr>
      </p:pic>
      <p:sp>
        <p:nvSpPr>
          <p:cNvPr id="5" name="Rectangle 4"/>
          <p:cNvSpPr/>
          <p:nvPr userDrawn="1"/>
        </p:nvSpPr>
        <p:spPr>
          <a:xfrm>
            <a:off x="601649" y="1121339"/>
            <a:ext cx="4360937" cy="769441"/>
          </a:xfrm>
          <a:prstGeom prst="rect">
            <a:avLst/>
          </a:prstGeom>
          <a:noFill/>
        </p:spPr>
        <p:txBody>
          <a:bodyPr wrap="none" lIns="91440" tIns="45720" rIns="91440" bIns="45720">
            <a:spAutoFit/>
          </a:bodyPr>
          <a:lstStyle/>
          <a:p>
            <a:pPr algn="ctr"/>
            <a:r>
              <a:rPr lang="en-US" sz="4400" b="1" dirty="0">
                <a:ln w="12700">
                  <a:solidFill>
                    <a:srgbClr val="0070AD"/>
                  </a:solidFill>
                  <a:prstDash val="solid"/>
                </a:ln>
                <a:pattFill prst="pct50">
                  <a:fgClr>
                    <a:srgbClr val="0070AD"/>
                  </a:fgClr>
                  <a:bgClr>
                    <a:srgbClr val="0070AD">
                      <a:lumMod val="20000"/>
                      <a:lumOff val="80000"/>
                    </a:srgbClr>
                  </a:bgClr>
                </a:pattFill>
                <a:effectLst>
                  <a:outerShdw dist="38100" dir="2640000" algn="bl" rotWithShape="0">
                    <a:srgbClr val="0070AD"/>
                  </a:outerShdw>
                </a:effectLst>
              </a:rPr>
              <a:t>TEAM BOOST (#1)</a:t>
            </a:r>
          </a:p>
        </p:txBody>
      </p:sp>
    </p:spTree>
    <p:extLst>
      <p:ext uri="{BB962C8B-B14F-4D97-AF65-F5344CB8AC3E}">
        <p14:creationId xmlns:p14="http://schemas.microsoft.com/office/powerpoint/2010/main" val="1795688357"/>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2">
            <a:extLst>
              <a:ext uri="{96DAC541-7B7A-43D3-8B79-37D633B846F1}">
                <asvg:svgBlip xmlns="" xmlns:asvg="http://schemas.microsoft.com/office/drawing/2016/SVG/main" r:embed=""/>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LINUX FUNDAMENTALS</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solidFill>
                  <a:srgbClr val="FF304C"/>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cstate="print">
            <a:extLst>
              <a:ext uri="{96DAC541-7B7A-43D3-8B79-37D633B846F1}">
                <asvg:svgBlip xmlns="" xmlns:asvg="http://schemas.microsoft.com/office/drawing/2016/SVG/main" r:embed=""/>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9478072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2"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b="1" dirty="0">
                <a:solidFill>
                  <a:srgbClr val="FF304C"/>
                </a:solidFill>
              </a:defRPr>
            </a:lvl1pPr>
          </a:lstStyle>
          <a:p>
            <a:pPr lvl="0">
              <a:lnSpc>
                <a:spcPts val="3000"/>
              </a:lnSpc>
            </a:pPr>
            <a:r>
              <a:rPr lang="en-US" dirty="0" smtClean="0"/>
              <a:t>sample</a:t>
            </a:r>
            <a:endParaRPr lang="pt-PT" dirty="0"/>
          </a:p>
        </p:txBody>
      </p: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a:t>
            </a:r>
          </a:p>
        </p:txBody>
      </p:sp>
      <p:pic>
        <p:nvPicPr>
          <p:cNvPr id="7"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05409239"/>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
              </a:ext>
            </a:extLst>
          </a:blip>
          <a:stretch>
            <a:fillRect/>
          </a:stretch>
        </p:blipFill>
        <p:spPr>
          <a:xfrm>
            <a:off x="407988" y="404813"/>
            <a:ext cx="2286000" cy="510013"/>
          </a:xfrm>
          <a:prstGeom prst="rect">
            <a:avLst/>
          </a:prstGeom>
        </p:spPr>
      </p:pic>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srgbClr val="000000">
                    <a:lumMod val="65000"/>
                    <a:lumOff val="35000"/>
                  </a:srgbClr>
                </a:solidFill>
                <a:cs typeface="Arial" panose="020B0604020202020204" pitchFamily="34" charset="0"/>
              </a:rPr>
              <a:pPr algn="r"/>
              <a:t>‹#›</a:t>
            </a:fld>
            <a:endParaRPr lang="en-US" sz="800" dirty="0">
              <a:solidFill>
                <a:srgbClr val="000000">
                  <a:lumMod val="65000"/>
                  <a:lumOff val="35000"/>
                </a:srgbClr>
              </a:solidFill>
              <a:cs typeface="Arial" panose="020B0604020202020204" pitchFamily="34" charset="0"/>
            </a:endParaRPr>
          </a:p>
        </p:txBody>
      </p:sp>
      <p:sp>
        <p:nvSpPr>
          <p:cNvPr id="9"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a:t>
            </a:r>
          </a:p>
        </p:txBody>
      </p:sp>
    </p:spTree>
    <p:extLst>
      <p:ext uri="{BB962C8B-B14F-4D97-AF65-F5344CB8AC3E}">
        <p14:creationId xmlns:p14="http://schemas.microsoft.com/office/powerpoint/2010/main" val="27684956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925531201"/>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latin typeface="+mn-lt"/>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latin typeface="+mn-lt"/>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4" name="Text Placeholder 7">
            <a:extLst>
              <a:ext uri="{FF2B5EF4-FFF2-40B4-BE49-F238E27FC236}">
                <a16:creationId xmlns="" xmlns:a16="http://schemas.microsoft.com/office/drawing/2014/main" id="{98BC8B91-D2A3-4F52-B4E2-1C3C1B691942}"/>
              </a:ext>
            </a:extLst>
          </p:cNvPr>
          <p:cNvSpPr>
            <a:spLocks noGrp="1"/>
          </p:cNvSpPr>
          <p:nvPr>
            <p:ph type="body" sz="quarter" idx="33" hasCustomPrompt="1"/>
          </p:nvPr>
        </p:nvSpPr>
        <p:spPr>
          <a:xfrm>
            <a:off x="7640672" y="2133600"/>
            <a:ext cx="3599780" cy="1152127"/>
          </a:xfrm>
          <a:prstGeom prst="rect">
            <a:avLst/>
          </a:prstGeom>
        </p:spPr>
        <p:txBody>
          <a:bodyPr lIns="0" tIns="0" rIns="0" bIns="0">
            <a:noAutofit/>
          </a:bodyPr>
          <a:lstStyle>
            <a:lvl1pPr>
              <a:lnSpc>
                <a:spcPct val="100000"/>
              </a:lnSpc>
              <a:defRPr sz="1800">
                <a:solidFill>
                  <a:schemeClr val="tx1"/>
                </a:solidFill>
                <a:latin typeface="+mn-lt"/>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107226793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5"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
              </a:ext>
            </a:extLst>
          </a:blip>
          <a:srcRect l="81836" t="-4713" b="16530"/>
          <a:stretch/>
        </p:blipFill>
        <p:spPr>
          <a:xfrm>
            <a:off x="11547793" y="188640"/>
            <a:ext cx="424356" cy="459624"/>
          </a:xfrm>
          <a:prstGeom prst="rect">
            <a:avLst/>
          </a:prstGeom>
        </p:spPr>
      </p:pic>
      <p:sp>
        <p:nvSpPr>
          <p:cNvPr id="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HARDWARE FUNDAMENTALS </a:t>
            </a:r>
          </a:p>
        </p:txBody>
      </p:sp>
      <p:sp>
        <p:nvSpPr>
          <p:cNvPr id="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Title 1"/>
          <p:cNvSpPr>
            <a:spLocks noGrp="1"/>
          </p:cNvSpPr>
          <p:nvPr>
            <p:ph type="title" idx="4294967295"/>
          </p:nvPr>
        </p:nvSpPr>
        <p:spPr>
          <a:xfrm>
            <a:off x="443121" y="188640"/>
            <a:ext cx="10515600" cy="1325563"/>
          </a:xfrm>
        </p:spPr>
        <p:txBody>
          <a:bodyPr/>
          <a:lstStyle>
            <a:lvl1pPr>
              <a:defRPr>
                <a:solidFill>
                  <a:srgbClr val="2B0A3D"/>
                </a:solidFill>
              </a:defRPr>
            </a:lvl1pPr>
          </a:lstStyle>
          <a:p>
            <a:r>
              <a:rPr lang="en-US" b="1" dirty="0" smtClean="0">
                <a:latin typeface="+mn-lt"/>
              </a:rPr>
              <a:t>BIOS Screen</a:t>
            </a:r>
            <a:endParaRPr lang="en-US" b="1" dirty="0">
              <a:latin typeface="+mn-lt"/>
            </a:endParaRPr>
          </a:p>
        </p:txBody>
      </p:sp>
    </p:spTree>
    <p:extLst>
      <p:ext uri="{BB962C8B-B14F-4D97-AF65-F5344CB8AC3E}">
        <p14:creationId xmlns:p14="http://schemas.microsoft.com/office/powerpoint/2010/main" val="3033047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000" b="1" dirty="0">
                <a:solidFill>
                  <a:schemeClr val="accent3"/>
                </a:solidFill>
                <a:latin typeface="+mj-lt"/>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b="1"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sz="4000" b="1" dirty="0">
                <a:latin typeface="+mn-lt"/>
              </a:defRPr>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407988" y="2057400"/>
            <a:ext cx="8399412" cy="4114800"/>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0742" y="575332"/>
            <a:ext cx="4087812" cy="2185988"/>
          </a:xfrm>
          <a:prstGeom prst="rect">
            <a:avLst/>
          </a:prstGeom>
        </p:spPr>
        <p:txBody>
          <a:bodyPr vert="horz" lIns="0" tIns="0" rIns="0" bIns="0" rtlCol="0" anchor="t">
            <a:normAutofit/>
          </a:bodyPr>
          <a:lstStyle>
            <a:lvl1pPr>
              <a:defRPr lang="pt-PT" sz="4000" b="1" dirty="0">
                <a:solidFill>
                  <a:schemeClr val="bg1"/>
                </a:solidFill>
                <a:latin typeface="+mn-lt"/>
              </a:defRPr>
            </a:lvl1pPr>
          </a:lstStyle>
          <a:p>
            <a:pPr lvl="0">
              <a:lnSpc>
                <a:spcPts val="3000"/>
              </a:lnSpc>
            </a:pPr>
            <a:r>
              <a:rPr lang="en-US" dirty="0"/>
              <a:t>Click to add title</a:t>
            </a:r>
            <a:endParaRPr lang="pt-PT"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9" name="Text Placeholder 7">
            <a:extLst>
              <a:ext uri="{FF2B5EF4-FFF2-40B4-BE49-F238E27FC236}">
                <a16:creationId xmlns:a16="http://schemas.microsoft.com/office/drawing/2014/main" xmlns="" id="{9949BCD6-E419-4ED2-9061-402DD5FF2406}"/>
              </a:ext>
            </a:extLst>
          </p:cNvPr>
          <p:cNvSpPr>
            <a:spLocks noGrp="1"/>
          </p:cNvSpPr>
          <p:nvPr>
            <p:ph type="body" sz="quarter" idx="39" hasCustomPrompt="1"/>
          </p:nvPr>
        </p:nvSpPr>
        <p:spPr>
          <a:xfrm>
            <a:off x="5952223" y="1447800"/>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0"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with Shapes - Layout5">
    <p:bg>
      <p:bgRef idx="1001">
        <a:schemeClr val="bg1"/>
      </p:bgRef>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b="1" dirty="0">
                <a:latin typeface="+mn-lt"/>
              </a:defRPr>
            </a:lvl1pPr>
          </a:lstStyle>
          <a:p>
            <a:pPr lvl="0">
              <a:lnSpc>
                <a:spcPts val="3000"/>
              </a:lnSpc>
            </a:pPr>
            <a:r>
              <a:rPr lang="en-US" dirty="0"/>
              <a:t>Click to add title</a:t>
            </a:r>
            <a:endParaRPr lang="pt-PT" dirty="0"/>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2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1"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43185602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2">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
        <p:nvSpPr>
          <p:cNvPr id="11" name="Rectangle 27">
            <a:hlinkClick r:id="rId8"/>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32318641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ext Placeholder 7">
            <a:extLst>
              <a:ext uri="{FF2B5EF4-FFF2-40B4-BE49-F238E27FC236}">
                <a16:creationId xmlns:a16="http://schemas.microsoft.com/office/drawing/2014/main" xmlns="" id="{98BC8B91-D2A3-4F52-B4E2-1C3C1B691942}"/>
              </a:ext>
            </a:extLst>
          </p:cNvPr>
          <p:cNvSpPr>
            <a:spLocks noGrp="1"/>
          </p:cNvSpPr>
          <p:nvPr>
            <p:ph type="body" sz="quarter" idx="33" hasCustomPrompt="1"/>
          </p:nvPr>
        </p:nvSpPr>
        <p:spPr>
          <a:xfrm>
            <a:off x="7640672" y="2133600"/>
            <a:ext cx="3599780" cy="1152127"/>
          </a:xfrm>
          <a:prstGeom prst="rect">
            <a:avLst/>
          </a:prstGeom>
        </p:spPr>
        <p:txBody>
          <a:bodyPr lIns="0" tIns="0" rIns="0" bIns="0">
            <a:noAutofit/>
          </a:bodyPr>
          <a:lstStyle>
            <a:lvl1pPr>
              <a:lnSpc>
                <a:spcPct val="100000"/>
              </a:lnSpc>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13"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61340806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73729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84676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99877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93599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68448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98700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7"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a:t>
            </a:r>
            <a:endParaRPr lang="en-US" sz="800" kern="0" dirty="0">
              <a:solidFill>
                <a:srgbClr val="00458D"/>
              </a:solidFill>
              <a:cs typeface="Arial" panose="020B0604020202020204" pitchFamily="34" charset="0"/>
            </a:endParaRPr>
          </a:p>
        </p:txBody>
      </p:sp>
      <p:sp>
        <p:nvSpPr>
          <p:cNvPr id="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Title 1"/>
          <p:cNvSpPr>
            <a:spLocks noGrp="1"/>
          </p:cNvSpPr>
          <p:nvPr>
            <p:ph type="title" idx="4294967295"/>
          </p:nvPr>
        </p:nvSpPr>
        <p:spPr>
          <a:xfrm>
            <a:off x="443121" y="188640"/>
            <a:ext cx="10515600" cy="1325563"/>
          </a:xfrm>
        </p:spPr>
        <p:txBody>
          <a:bodyPr/>
          <a:lstStyle>
            <a:lvl1pPr>
              <a:defRPr>
                <a:solidFill>
                  <a:srgbClr val="2B0A3D"/>
                </a:solidFill>
              </a:defRPr>
            </a:lvl1pPr>
          </a:lstStyle>
          <a:p>
            <a:r>
              <a:rPr lang="en-US" b="1" dirty="0" smtClean="0">
                <a:latin typeface="+mn-lt"/>
              </a:rPr>
              <a:t>BIOS Screen</a:t>
            </a:r>
            <a:endParaRPr lang="en-US" b="1" dirty="0">
              <a:latin typeface="+mn-lt"/>
            </a:endParaRPr>
          </a:p>
        </p:txBody>
      </p:sp>
    </p:spTree>
    <p:extLst>
      <p:ext uri="{BB962C8B-B14F-4D97-AF65-F5344CB8AC3E}">
        <p14:creationId xmlns:p14="http://schemas.microsoft.com/office/powerpoint/2010/main" val="38032160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2"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b="1" dirty="0">
                <a:solidFill>
                  <a:srgbClr val="FF304C"/>
                </a:solidFill>
              </a:defRPr>
            </a:lvl1pPr>
          </a:lstStyle>
          <a:p>
            <a:pPr lvl="0">
              <a:lnSpc>
                <a:spcPts val="3000"/>
              </a:lnSpc>
            </a:pPr>
            <a:r>
              <a:rPr lang="en-US" dirty="0"/>
              <a:t>Click to add title</a:t>
            </a:r>
            <a:endParaRPr lang="pt-PT" dirty="0"/>
          </a:p>
        </p:txBody>
      </p: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a:t>
            </a:r>
            <a:endParaRPr lang="en-US" sz="800" kern="0" dirty="0">
              <a:solidFill>
                <a:srgbClr val="00458D"/>
              </a:solidFill>
              <a:cs typeface="Arial" panose="020B0604020202020204" pitchFamily="34" charset="0"/>
            </a:endParaRPr>
          </a:p>
        </p:txBody>
      </p:sp>
      <p:pic>
        <p:nvPicPr>
          <p:cNvPr id="7"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41663720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6253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31348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23783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09691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9418564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b="1" dirty="0">
                <a:solidFill>
                  <a:schemeClr val="bg1"/>
                </a:solidFill>
                <a:latin typeface="+mn-lt"/>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48494765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sp>
        <p:nvSpPr>
          <p:cNvPr id="15"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51991351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act information">
    <p:spTree>
      <p:nvGrpSpPr>
        <p:cNvPr id="1" name=""/>
        <p:cNvGrpSpPr/>
        <p:nvPr/>
      </p:nvGrpSpPr>
      <p:grpSpPr>
        <a:xfrm>
          <a:off x="0" y="0"/>
          <a:ext cx="0" cy="0"/>
          <a:chOff x="0" y="0"/>
          <a:chExt cx="0" cy="0"/>
        </a:xfrm>
      </p:grpSpPr>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78301"/>
            <a:ext cx="11016604" cy="790111"/>
          </a:xfrm>
          <a:prstGeom prst="rect">
            <a:avLst/>
          </a:prstGeom>
        </p:spPr>
        <p:txBody>
          <a:bodyPr vert="horz" lIns="0" tIns="0" rIns="0" bIns="0" rtlCol="0" anchor="t">
            <a:normAutofit/>
          </a:bodyPr>
          <a:lstStyle>
            <a:lvl1pPr>
              <a:defRPr lang="pt-PT" b="1" dirty="0">
                <a:solidFill>
                  <a:schemeClr val="accent1">
                    <a:lumMod val="75000"/>
                  </a:schemeClr>
                </a:solidFill>
              </a:defRPr>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a:t>
            </a:r>
            <a:endParaRPr lang="en-US" sz="800" kern="0" dirty="0">
              <a:solidFill>
                <a:srgbClr val="00458D"/>
              </a:solidFill>
              <a:cs typeface="Arial" panose="020B0604020202020204" pitchFamily="34" charset="0"/>
            </a:endParaRPr>
          </a:p>
        </p:txBody>
      </p:sp>
      <p:pic>
        <p:nvPicPr>
          <p:cNvPr id="7"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5410511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b="1"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pic>
        <p:nvPicPr>
          <p:cNvPr id="12"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8040294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96869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487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79291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78486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54936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77748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0" name="Title 1"/>
          <p:cNvSpPr>
            <a:spLocks noGrp="1"/>
          </p:cNvSpPr>
          <p:nvPr>
            <p:ph type="title" idx="4294967295"/>
          </p:nvPr>
        </p:nvSpPr>
        <p:spPr>
          <a:xfrm>
            <a:off x="443121" y="188640"/>
            <a:ext cx="10515600" cy="1325563"/>
          </a:xfrm>
        </p:spPr>
        <p:txBody>
          <a:bodyPr/>
          <a:lstStyle>
            <a:lvl1pPr>
              <a:defRPr>
                <a:solidFill>
                  <a:srgbClr val="2B0A3D"/>
                </a:solidFill>
              </a:defRPr>
            </a:lvl1pPr>
          </a:lstStyle>
          <a:p>
            <a:r>
              <a:rPr lang="en-US" b="1" dirty="0" smtClean="0">
                <a:latin typeface="+mn-lt"/>
              </a:rPr>
              <a:t>BIOS Screen</a:t>
            </a:r>
            <a:endParaRPr lang="en-US" b="1" dirty="0">
              <a:latin typeface="+mn-lt"/>
            </a:endParaRPr>
          </a:p>
        </p:txBody>
      </p:sp>
      <p:sp>
        <p:nvSpPr>
          <p:cNvPr id="11"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40272164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2"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b="1" dirty="0">
                <a:solidFill>
                  <a:srgbClr val="FF304C"/>
                </a:solidFill>
              </a:defRPr>
            </a:lvl1pPr>
          </a:lstStyle>
          <a:p>
            <a:pPr lvl="0">
              <a:lnSpc>
                <a:spcPts val="3000"/>
              </a:lnSpc>
            </a:pPr>
            <a:r>
              <a:rPr lang="en-US" dirty="0"/>
              <a:t>Click to add title</a:t>
            </a:r>
            <a:endParaRPr lang="pt-PT" dirty="0"/>
          </a:p>
        </p:txBody>
      </p:sp>
      <p:pic>
        <p:nvPicPr>
          <p:cNvPr id="7"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2">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11"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12158564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39931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98102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74941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2384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5182268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6"/>
              </a:ext>
            </a:extLst>
          </a:blip>
          <a:srcRect l="81836" t="-4713" b="16530"/>
          <a:stretch/>
        </p:blipFill>
        <p:spPr>
          <a:xfrm>
            <a:off x="11491419" y="164829"/>
            <a:ext cx="424356" cy="459624"/>
          </a:xfrm>
          <a:prstGeom prst="rect">
            <a:avLst/>
          </a:prstGeom>
        </p:spPr>
      </p:pic>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185782777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sp>
        <p:nvSpPr>
          <p:cNvPr id="15"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26007426"/>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tact information">
    <p:spTree>
      <p:nvGrpSpPr>
        <p:cNvPr id="1" name=""/>
        <p:cNvGrpSpPr/>
        <p:nvPr/>
      </p:nvGrpSpPr>
      <p:grpSpPr>
        <a:xfrm>
          <a:off x="0" y="0"/>
          <a:ext cx="0" cy="0"/>
          <a:chOff x="0" y="0"/>
          <a:chExt cx="0" cy="0"/>
        </a:xfrm>
      </p:grpSpPr>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78301"/>
            <a:ext cx="11016604" cy="790111"/>
          </a:xfrm>
          <a:prstGeom prst="rect">
            <a:avLst/>
          </a:prstGeom>
        </p:spPr>
        <p:txBody>
          <a:bodyPr vert="horz" lIns="0" tIns="0" rIns="0" bIns="0" rtlCol="0" anchor="t">
            <a:normAutofit/>
          </a:bodyPr>
          <a:lstStyle>
            <a:lvl1pPr>
              <a:defRPr lang="pt-PT" b="1" dirty="0">
                <a:solidFill>
                  <a:schemeClr val="accent1">
                    <a:lumMod val="75000"/>
                  </a:schemeClr>
                </a:solidFill>
              </a:defRPr>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pic>
        <p:nvPicPr>
          <p:cNvPr id="7"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2">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8"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1294481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b="1"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pic>
        <p:nvPicPr>
          <p:cNvPr id="12"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3">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18388620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79962449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72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310500544"/>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7E6E6">
                    <a:lumMod val="50000"/>
                  </a:srgbClr>
                </a:solidFill>
                <a:cs typeface="Arial" panose="020B0604020202020204" pitchFamily="34" charset="0"/>
              </a:rPr>
              <a:t>© 2017 Capgemini. All rights reserved.</a:t>
            </a:r>
          </a:p>
        </p:txBody>
      </p: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119099644"/>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222882735"/>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2477792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5B3"/>
                </a:solidFill>
                <a:latin typeface="Calibri" panose="020F0502020204030204" pitchFamily="34" charset="0"/>
              </a:defRPr>
            </a:lvl1pPr>
          </a:lstStyle>
          <a:p>
            <a:pPr lvl="0">
              <a:lnSpc>
                <a:spcPts val="3000"/>
              </a:lnSpc>
            </a:pPr>
            <a:r>
              <a:rPr lang="en-US" dirty="0"/>
              <a:t>Click to add title</a:t>
            </a:r>
            <a:endParaRPr lang="pt-PT" dirty="0"/>
          </a:p>
        </p:txBody>
      </p:sp>
      <p:sp>
        <p:nvSpPr>
          <p:cNvPr id="1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33678064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7"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2">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sz="4800" b="1" dirty="0">
                <a:solidFill>
                  <a:srgbClr val="0075B3"/>
                </a:solidFill>
                <a:latin typeface="Calibri" panose="020F0502020204030204" pitchFamily="34" charset="0"/>
              </a:defRPr>
            </a:lvl1pPr>
          </a:lstStyle>
          <a:p>
            <a:pPr lvl="0">
              <a:lnSpc>
                <a:spcPts val="3000"/>
              </a:lnSpc>
            </a:pPr>
            <a:r>
              <a:rPr lang="en-US" dirty="0"/>
              <a:t>Click to add title</a:t>
            </a:r>
            <a:endParaRPr lang="pt-PT" dirty="0"/>
          </a:p>
        </p:txBody>
      </p: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34931831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31268657"/>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42817205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0974773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8549056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251282893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8404353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55032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08822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32069364"/>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8555880"/>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718069191"/>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404720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1219570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HARDWARE FUNDAMENTALS | IMS Batch (13</a:t>
            </a:r>
            <a:r>
              <a:rPr lang="en-US" sz="800" kern="0" baseline="30000" dirty="0" smtClean="0">
                <a:solidFill>
                  <a:srgbClr val="00458D"/>
                </a:solidFill>
                <a:cs typeface="Arial" panose="020B0604020202020204" pitchFamily="34" charset="0"/>
              </a:rPr>
              <a:t>th</a:t>
            </a:r>
            <a:r>
              <a:rPr lang="en-US" sz="800" kern="0" dirty="0" smtClean="0">
                <a:solidFill>
                  <a:srgbClr val="00458D"/>
                </a:solidFill>
                <a:cs typeface="Arial" panose="020B0604020202020204" pitchFamily="34" charset="0"/>
              </a:rPr>
              <a:t> June)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747600911"/>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58042792"/>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87049"/>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49302954"/>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512925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2.png"/><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5.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image" Target="../media/image4.svg"/><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image" Target="../media/image2.pn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8.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image" Target="../media/image29.png"/><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theme" Target="../theme/theme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833"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1">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98" r:id="rId2"/>
    <p:sldLayoutId id="2147483743" r:id="rId3"/>
    <p:sldLayoutId id="2147483812" r:id="rId4"/>
    <p:sldLayoutId id="2147483744" r:id="rId5"/>
    <p:sldLayoutId id="2147483745" r:id="rId6"/>
    <p:sldLayoutId id="2147483746" r:id="rId7"/>
    <p:sldLayoutId id="2147483747" r:id="rId8"/>
    <p:sldLayoutId id="2147483832" r:id="rId9"/>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261718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50F09-D778-485C-8797-1DCE73890BA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F2454-D3AA-4519-BDB6-0C3D452C78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1018019"/>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924B45-AEB8-4445-A312-27AE0DC13861}" type="datetimeFigureOut">
              <a:rPr lang="en-US" smtClean="0">
                <a:solidFill>
                  <a:prstClr val="black">
                    <a:tint val="75000"/>
                  </a:prstClr>
                </a:solidFill>
              </a:rPr>
              <a:pPr/>
              <a:t>7/31/2018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CD583-3762-4B9D-A9C6-5C7856EFF13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0830999"/>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1809811261"/>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42" cstate="print">
            <a:extLst>
              <a:ext uri="{96DAC541-7B7A-43D3-8B79-37D633B846F1}">
                <asvg:svgBlip xmlns="" xmlns:asvg="http://schemas.microsoft.com/office/drawing/2016/SVG/main" r:embed="rId43"/>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3691788178"/>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 id="2147483924" r:id="rId33"/>
    <p:sldLayoutId id="2147483925" r:id="rId34"/>
    <p:sldLayoutId id="2147483926" r:id="rId35"/>
    <p:sldLayoutId id="2147483927" r:id="rId36"/>
    <p:sldLayoutId id="2147483928" r:id="rId37"/>
    <p:sldLayoutId id="2147483929" r:id="rId38"/>
    <p:sldLayoutId id="2147483930" r:id="rId39"/>
    <p:sldLayoutId id="2147483931" r:id="rId40"/>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11.xml"/></Relationships>
</file>

<file path=ppt/slides/_rels/slide1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95.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1.jpg"/><Relationship Id="rId1" Type="http://schemas.openxmlformats.org/officeDocument/2006/relationships/slideLayout" Target="../slideLayouts/slideLayout13.xml"/><Relationship Id="rId4" Type="http://schemas.openxmlformats.org/officeDocument/2006/relationships/image" Target="../media/image153.jpeg"/></Relationships>
</file>

<file path=ppt/slides/_rels/slide101.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g"/><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95.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80.xml"/><Relationship Id="rId5" Type="http://schemas.openxmlformats.org/officeDocument/2006/relationships/image" Target="../media/image62.jpeg"/><Relationship Id="rId4" Type="http://schemas.openxmlformats.org/officeDocument/2006/relationships/image" Target="../media/image6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0.xml"/><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0.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95.xml"/><Relationship Id="rId4" Type="http://schemas.openxmlformats.org/officeDocument/2006/relationships/image" Target="../media/image77.jpeg"/></Relationships>
</file>

<file path=ppt/slides/_rels/slide3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95.xml"/></Relationships>
</file>

<file path=ppt/slides/_rels/slide3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4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81.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1.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0.xml"/><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8.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1.xml"/></Relationships>
</file>

<file path=ppt/slides/_rels/slide5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3.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65.xml"/></Relationships>
</file>

<file path=ppt/slides/_rels/slide55.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65.xml"/></Relationships>
</file>

<file path=ppt/slides/_rels/slide5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65.xml"/><Relationship Id="rId4" Type="http://schemas.openxmlformats.org/officeDocument/2006/relationships/image" Target="../media/image106.jpg"/></Relationships>
</file>

<file path=ppt/slides/_rels/slide58.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64.xml"/></Relationships>
</file>

<file path=ppt/slides/_rels/slide5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73.xml"/><Relationship Id="rId4" Type="http://schemas.openxmlformats.org/officeDocument/2006/relationships/image" Target="../media/image110.jpg"/></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0.xml"/></Relationships>
</file>

<file path=ppt/slides/_rels/slide60.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6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6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4.xml"/></Relationships>
</file>

<file path=ppt/slides/_rels/slide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4.xml"/></Relationships>
</file>

<file path=ppt/slides/_rels/slide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4.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0.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3.xml"/><Relationship Id="rId5" Type="http://schemas.openxmlformats.org/officeDocument/2006/relationships/image" Target="../media/image126.png"/><Relationship Id="rId4" Type="http://schemas.openxmlformats.org/officeDocument/2006/relationships/image" Target="../media/image125.jpg"/></Relationships>
</file>

<file path=ppt/slides/_rels/slide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3.xml"/><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7.xml"/></Relationships>
</file>

<file path=ppt/slides/_rels/slide9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3.xml"/><Relationship Id="rId4" Type="http://schemas.openxmlformats.org/officeDocument/2006/relationships/image" Target="../media/image136.png"/></Relationships>
</file>

<file path=ppt/slides/_rels/slide92.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3" Type="http://schemas.openxmlformats.org/officeDocument/2006/relationships/image" Target="../media/image139.emf"/><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1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95.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13.xml"/><Relationship Id="rId4" Type="http://schemas.openxmlformats.org/officeDocument/2006/relationships/image" Target="../media/image15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 xmlns:a16="http://schemas.microsoft.com/office/drawing/2014/main" id="{D4DE8C01-5E51-462E-BD0E-8C94C287BD42}"/>
              </a:ext>
            </a:extLst>
          </p:cNvPr>
          <p:cNvSpPr txBox="1">
            <a:spLocks/>
          </p:cNvSpPr>
          <p:nvPr/>
        </p:nvSpPr>
        <p:spPr>
          <a:xfrm>
            <a:off x="304800" y="685800"/>
            <a:ext cx="11734800" cy="1182207"/>
          </a:xfrm>
          <a:prstGeom prst="rect">
            <a:avLst/>
          </a:prstGeom>
        </p:spPr>
        <p:txBody>
          <a:bodyPr>
            <a:normAutofit fontScale="85000" lnSpcReduction="10000"/>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8800" b="1" dirty="0" smtClean="0">
                <a:solidFill>
                  <a:srgbClr val="00B0F0"/>
                </a:solidFill>
              </a:rPr>
              <a:t>HARDWARE FUNDAMENTALS</a:t>
            </a:r>
            <a:endParaRPr lang="pt-PT" sz="8800" b="1" dirty="0">
              <a:solidFill>
                <a:srgbClr val="00B0F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981200"/>
            <a:ext cx="6519316" cy="4353889"/>
          </a:xfrm>
          <a:prstGeom prst="rect">
            <a:avLst/>
          </a:prstGeom>
        </p:spPr>
      </p:pic>
    </p:spTree>
    <p:extLst>
      <p:ext uri="{BB962C8B-B14F-4D97-AF65-F5344CB8AC3E}">
        <p14:creationId xmlns:p14="http://schemas.microsoft.com/office/powerpoint/2010/main" val="4266441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3E8FC2B-FFCD-46B1-AE8A-79D7221F14D9}"/>
              </a:ext>
            </a:extLst>
          </p:cNvPr>
          <p:cNvSpPr>
            <a:spLocks noGrp="1"/>
          </p:cNvSpPr>
          <p:nvPr>
            <p:ph type="body" sz="quarter" idx="35"/>
          </p:nvPr>
        </p:nvSpPr>
        <p:spPr>
          <a:xfrm>
            <a:off x="334655" y="228600"/>
            <a:ext cx="5486400" cy="4022792"/>
          </a:xfrm>
        </p:spPr>
        <p:txBody>
          <a:bodyPr/>
          <a:lstStyle/>
          <a:p>
            <a:pPr algn="just">
              <a:lnSpc>
                <a:spcPct val="100000"/>
              </a:lnSpc>
            </a:pPr>
            <a:r>
              <a:rPr lang="en-US" sz="2000" b="1" dirty="0">
                <a:latin typeface="Calibri" panose="020F0502020204030204" pitchFamily="34" charset="0"/>
              </a:rPr>
              <a:t>MECHANICAL KEYBOARD:</a:t>
            </a:r>
          </a:p>
          <a:p>
            <a:pPr algn="just">
              <a:lnSpc>
                <a:spcPct val="100000"/>
              </a:lnSpc>
            </a:pPr>
            <a:r>
              <a:rPr lang="en-US" sz="2000" dirty="0">
                <a:latin typeface="Calibri" panose="020F0502020204030204" pitchFamily="34" charset="0"/>
              </a:rPr>
              <a:t>Mechanical keyboard uses actual, physical </a:t>
            </a:r>
            <a:r>
              <a:rPr lang="en-US" sz="2000" dirty="0" smtClean="0">
                <a:latin typeface="Calibri" panose="020F0502020204030204" pitchFamily="34" charset="0"/>
              </a:rPr>
              <a:t>switches underneath </a:t>
            </a:r>
            <a:r>
              <a:rPr lang="en-US" sz="2000" dirty="0">
                <a:latin typeface="Calibri" panose="020F0502020204030204" pitchFamily="34" charset="0"/>
              </a:rPr>
              <a:t>the keys to determine when the user has pushed a key. </a:t>
            </a:r>
            <a:endParaRPr lang="en-US" sz="2000" dirty="0" smtClean="0">
              <a:latin typeface="Calibri" panose="020F0502020204030204" pitchFamily="34" charset="0"/>
            </a:endParaRPr>
          </a:p>
          <a:p>
            <a:pPr algn="just">
              <a:lnSpc>
                <a:spcPct val="100000"/>
              </a:lnSpc>
            </a:pPr>
            <a:endParaRPr lang="en-US" sz="2000" dirty="0">
              <a:latin typeface="Calibri" panose="020F0502020204030204" pitchFamily="34" charset="0"/>
            </a:endParaRPr>
          </a:p>
          <a:p>
            <a:pPr algn="just">
              <a:lnSpc>
                <a:spcPct val="100000"/>
              </a:lnSpc>
            </a:pPr>
            <a:endParaRPr lang="en-US" sz="2000" dirty="0" smtClean="0">
              <a:latin typeface="Calibri" panose="020F0502020204030204" pitchFamily="34" charset="0"/>
            </a:endParaRPr>
          </a:p>
          <a:p>
            <a:pPr algn="just">
              <a:lnSpc>
                <a:spcPct val="100000"/>
              </a:lnSpc>
            </a:pPr>
            <a:r>
              <a:rPr lang="en-US" sz="2000" b="1" dirty="0">
                <a:latin typeface="Calibri" panose="020F0502020204030204" pitchFamily="34" charset="0"/>
              </a:rPr>
              <a:t>MEMBRANE KEYBOARD: </a:t>
            </a:r>
          </a:p>
          <a:p>
            <a:pPr algn="just">
              <a:lnSpc>
                <a:spcPct val="100000"/>
              </a:lnSpc>
            </a:pPr>
            <a:r>
              <a:rPr lang="en-US" sz="2000" dirty="0">
                <a:latin typeface="Calibri" panose="020F0502020204030204" pitchFamily="34" charset="0"/>
              </a:rPr>
              <a:t>Membrane keyboard is a computer keyboard</a:t>
            </a:r>
          </a:p>
          <a:p>
            <a:pPr algn="just">
              <a:lnSpc>
                <a:spcPct val="100000"/>
              </a:lnSpc>
            </a:pPr>
            <a:r>
              <a:rPr lang="en-US" sz="2000" dirty="0">
                <a:latin typeface="Calibri" panose="020F0502020204030204" pitchFamily="34" charset="0"/>
              </a:rPr>
              <a:t>whose "keys" are not separate, moving parts, </a:t>
            </a:r>
          </a:p>
          <a:p>
            <a:pPr algn="just">
              <a:lnSpc>
                <a:spcPct val="100000"/>
              </a:lnSpc>
            </a:pPr>
            <a:r>
              <a:rPr lang="en-US" sz="2000" dirty="0">
                <a:latin typeface="Calibri" panose="020F0502020204030204" pitchFamily="34" charset="0"/>
              </a:rPr>
              <a:t>as with the majority of other keyboards,</a:t>
            </a:r>
          </a:p>
          <a:p>
            <a:pPr algn="just">
              <a:lnSpc>
                <a:spcPct val="100000"/>
              </a:lnSpc>
            </a:pPr>
            <a:r>
              <a:rPr lang="en-US" sz="2000" dirty="0">
                <a:latin typeface="Calibri" panose="020F0502020204030204" pitchFamily="34" charset="0"/>
              </a:rPr>
              <a:t> but rather are pressure pads that have </a:t>
            </a:r>
          </a:p>
          <a:p>
            <a:pPr algn="just">
              <a:lnSpc>
                <a:spcPct val="100000"/>
              </a:lnSpc>
            </a:pPr>
            <a:r>
              <a:rPr lang="en-US" sz="2000" dirty="0">
                <a:latin typeface="Calibri" panose="020F0502020204030204" pitchFamily="34" charset="0"/>
              </a:rPr>
              <a:t>only outlines and symbols printed on a flat,</a:t>
            </a:r>
          </a:p>
          <a:p>
            <a:pPr algn="just">
              <a:lnSpc>
                <a:spcPct val="100000"/>
              </a:lnSpc>
            </a:pPr>
            <a:r>
              <a:rPr lang="en-US" sz="2000" dirty="0">
                <a:latin typeface="Calibri" panose="020F0502020204030204" pitchFamily="34" charset="0"/>
              </a:rPr>
              <a:t> flexible surface. </a:t>
            </a:r>
          </a:p>
          <a:p>
            <a:endParaRPr lang="en-US" sz="1800" dirty="0" smtClean="0"/>
          </a:p>
          <a:p>
            <a:endParaRPr lang="en-US" sz="1800" dirty="0"/>
          </a:p>
        </p:txBody>
      </p:sp>
      <p:sp>
        <p:nvSpPr>
          <p:cNvPr id="3" name="Text Placeholder 2">
            <a:extLst>
              <a:ext uri="{FF2B5EF4-FFF2-40B4-BE49-F238E27FC236}">
                <a16:creationId xmlns:a16="http://schemas.microsoft.com/office/drawing/2014/main" xmlns="" id="{E3F21061-72F1-45A8-9675-93E2846C6E01}"/>
              </a:ext>
            </a:extLst>
          </p:cNvPr>
          <p:cNvSpPr>
            <a:spLocks noGrp="1"/>
          </p:cNvSpPr>
          <p:nvPr>
            <p:ph type="body" sz="quarter" idx="36"/>
          </p:nvPr>
        </p:nvSpPr>
        <p:spPr/>
        <p:txBody>
          <a:bodyPr/>
          <a:lstStyle/>
          <a:p>
            <a:endParaRPr lang="en-US"/>
          </a:p>
        </p:txBody>
      </p:sp>
      <p:sp>
        <p:nvSpPr>
          <p:cNvPr id="4" name="Text Placeholder 3">
            <a:extLst>
              <a:ext uri="{FF2B5EF4-FFF2-40B4-BE49-F238E27FC236}">
                <a16:creationId xmlns:a16="http://schemas.microsoft.com/office/drawing/2014/main" xmlns="" id="{FFC54E2C-7540-41CB-9670-05D0EFA893F5}"/>
              </a:ext>
            </a:extLst>
          </p:cNvPr>
          <p:cNvSpPr>
            <a:spLocks noGrp="1"/>
          </p:cNvSpPr>
          <p:nvPr>
            <p:ph type="body" sz="quarter" idx="37"/>
          </p:nvPr>
        </p:nvSpPr>
        <p:spPr/>
        <p:txBody>
          <a:bodyPr/>
          <a:lstStyle/>
          <a:p>
            <a:endParaRPr lang="en-US"/>
          </a:p>
        </p:txBody>
      </p:sp>
      <p:sp>
        <p:nvSpPr>
          <p:cNvPr id="5" name="Text Placeholder 4">
            <a:extLst>
              <a:ext uri="{FF2B5EF4-FFF2-40B4-BE49-F238E27FC236}">
                <a16:creationId xmlns:a16="http://schemas.microsoft.com/office/drawing/2014/main" xmlns="" id="{D9B7CCDB-F511-4042-AEC2-C287F2739797}"/>
              </a:ext>
            </a:extLst>
          </p:cNvPr>
          <p:cNvSpPr>
            <a:spLocks noGrp="1"/>
          </p:cNvSpPr>
          <p:nvPr>
            <p:ph type="body" sz="quarter" idx="38"/>
          </p:nvPr>
        </p:nvSpPr>
        <p:spPr/>
        <p:txBody>
          <a:bodyPr/>
          <a:lstStyle/>
          <a:p>
            <a:endParaRPr lang="en-US"/>
          </a:p>
        </p:txBody>
      </p:sp>
      <p:sp>
        <p:nvSpPr>
          <p:cNvPr id="6" name="Text Placeholder 5">
            <a:extLst>
              <a:ext uri="{FF2B5EF4-FFF2-40B4-BE49-F238E27FC236}">
                <a16:creationId xmlns:a16="http://schemas.microsoft.com/office/drawing/2014/main" xmlns="" id="{78D5D45A-15F4-4D95-A2EA-87236BD867B5}"/>
              </a:ext>
            </a:extLst>
          </p:cNvPr>
          <p:cNvSpPr>
            <a:spLocks noGrp="1"/>
          </p:cNvSpPr>
          <p:nvPr>
            <p:ph type="body" sz="quarter" idx="39"/>
          </p:nvPr>
        </p:nvSpPr>
        <p:spPr/>
        <p:txBody>
          <a:bodyPr/>
          <a:lstStyle/>
          <a:p>
            <a:endParaRPr lang="en-US"/>
          </a:p>
        </p:txBody>
      </p:sp>
      <p:sp>
        <p:nvSpPr>
          <p:cNvPr id="7" name="Text Placeholder 6">
            <a:extLst>
              <a:ext uri="{FF2B5EF4-FFF2-40B4-BE49-F238E27FC236}">
                <a16:creationId xmlns:a16="http://schemas.microsoft.com/office/drawing/2014/main" xmlns="" id="{BB734C8D-C253-413E-82A5-3F4A7F8AF111}"/>
              </a:ext>
            </a:extLst>
          </p:cNvPr>
          <p:cNvSpPr>
            <a:spLocks noGrp="1"/>
          </p:cNvSpPr>
          <p:nvPr>
            <p:ph type="body" sz="quarter" idx="40"/>
          </p:nvPr>
        </p:nvSpPr>
        <p:spPr/>
        <p:txBody>
          <a:bodyPr/>
          <a:lstStyle/>
          <a:p>
            <a:endParaRPr lang="en-US"/>
          </a:p>
        </p:txBody>
      </p:sp>
      <p:sp>
        <p:nvSpPr>
          <p:cNvPr id="8" name="Text Placeholder 7">
            <a:extLst>
              <a:ext uri="{FF2B5EF4-FFF2-40B4-BE49-F238E27FC236}">
                <a16:creationId xmlns:a16="http://schemas.microsoft.com/office/drawing/2014/main" xmlns="" id="{08DE78B8-E165-4708-83E4-2212F76145BE}"/>
              </a:ext>
            </a:extLst>
          </p:cNvPr>
          <p:cNvSpPr>
            <a:spLocks noGrp="1"/>
          </p:cNvSpPr>
          <p:nvPr>
            <p:ph type="body" sz="quarter" idx="41"/>
          </p:nvPr>
        </p:nvSpPr>
        <p:spPr/>
        <p:txBody>
          <a:bodyPr/>
          <a:lstStyle/>
          <a:p>
            <a:endParaRPr lang="en-US"/>
          </a:p>
        </p:txBody>
      </p:sp>
      <p:pic>
        <p:nvPicPr>
          <p:cNvPr id="12" name="Picture 11"/>
          <p:cNvPicPr>
            <a:picLocks noChangeAspect="1"/>
          </p:cNvPicPr>
          <p:nvPr/>
        </p:nvPicPr>
        <p:blipFill>
          <a:blip r:embed="rId2"/>
          <a:stretch>
            <a:fillRect/>
          </a:stretch>
        </p:blipFill>
        <p:spPr>
          <a:xfrm>
            <a:off x="6078172" y="4112916"/>
            <a:ext cx="5743502" cy="23252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4743" y="1347335"/>
            <a:ext cx="5176326" cy="2023436"/>
          </a:xfrm>
          <a:prstGeom prst="rect">
            <a:avLst/>
          </a:prstGeom>
        </p:spPr>
      </p:pic>
    </p:spTree>
    <p:extLst>
      <p:ext uri="{BB962C8B-B14F-4D97-AF65-F5344CB8AC3E}">
        <p14:creationId xmlns:p14="http://schemas.microsoft.com/office/powerpoint/2010/main" val="39523220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80" y="1625993"/>
            <a:ext cx="3346414" cy="381523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2122" y="281609"/>
            <a:ext cx="3599938" cy="5159620"/>
          </a:xfrm>
          <a:prstGeom prst="rect">
            <a:avLst/>
          </a:prstGeom>
        </p:spPr>
      </p:pic>
      <p:pic>
        <p:nvPicPr>
          <p:cNvPr id="4" name="Picture 3" descr="SCSI_DB50.jpg"/>
          <p:cNvPicPr>
            <a:picLocks noChangeAspect="1"/>
          </p:cNvPicPr>
          <p:nvPr/>
        </p:nvPicPr>
        <p:blipFill>
          <a:blip r:embed="rId4"/>
          <a:stretch>
            <a:fillRect/>
          </a:stretch>
        </p:blipFill>
        <p:spPr>
          <a:xfrm>
            <a:off x="4616328" y="3841029"/>
            <a:ext cx="3067050" cy="1600200"/>
          </a:xfrm>
          <a:prstGeom prst="rect">
            <a:avLst/>
          </a:prstGeom>
        </p:spPr>
      </p:pic>
      <p:sp>
        <p:nvSpPr>
          <p:cNvPr id="7" name="TextBox 6"/>
          <p:cNvSpPr txBox="1"/>
          <p:nvPr/>
        </p:nvSpPr>
        <p:spPr>
          <a:xfrm>
            <a:off x="-36443" y="170126"/>
            <a:ext cx="8723243" cy="707886"/>
          </a:xfrm>
          <a:prstGeom prst="rect">
            <a:avLst/>
          </a:prstGeom>
          <a:noFill/>
        </p:spPr>
        <p:txBody>
          <a:bodyPr wrap="square" rtlCol="0">
            <a:spAutoFit/>
          </a:bodyPr>
          <a:lstStyle/>
          <a:p>
            <a:r>
              <a:rPr lang="en-US" sz="4000" b="1" dirty="0" smtClean="0">
                <a:solidFill>
                  <a:srgbClr val="0070AD"/>
                </a:solidFill>
                <a:cs typeface="Times New Roman" pitchFamily="18" charset="0"/>
              </a:rPr>
              <a:t>Small Computer System Interface (SCSI)</a:t>
            </a:r>
            <a:endParaRPr lang="en-US" sz="4000" b="1" dirty="0">
              <a:solidFill>
                <a:srgbClr val="0070AD"/>
              </a:solidFill>
              <a:cs typeface="Times New Roman" pitchFamily="18" charset="0"/>
            </a:endParaRPr>
          </a:p>
        </p:txBody>
      </p:sp>
      <p:sp>
        <p:nvSpPr>
          <p:cNvPr id="8" name="TextBox 7"/>
          <p:cNvSpPr txBox="1"/>
          <p:nvPr/>
        </p:nvSpPr>
        <p:spPr>
          <a:xfrm>
            <a:off x="506559" y="5552712"/>
            <a:ext cx="3379544" cy="461665"/>
          </a:xfrm>
          <a:prstGeom prst="rect">
            <a:avLst/>
          </a:prstGeom>
          <a:noFill/>
        </p:spPr>
        <p:txBody>
          <a:bodyPr wrap="square" rtlCol="0">
            <a:spAutoFit/>
          </a:bodyPr>
          <a:lstStyle/>
          <a:p>
            <a:pPr algn="ctr"/>
            <a:r>
              <a:rPr lang="en-US" sz="2400" dirty="0" smtClean="0">
                <a:cs typeface="Times New Roman" pitchFamily="18" charset="0"/>
              </a:rPr>
              <a:t>SCSI types</a:t>
            </a:r>
            <a:endParaRPr lang="en-US" sz="2400" dirty="0">
              <a:cs typeface="Times New Roman" pitchFamily="18" charset="0"/>
            </a:endParaRPr>
          </a:p>
        </p:txBody>
      </p:sp>
      <p:sp>
        <p:nvSpPr>
          <p:cNvPr id="9" name="TextBox 8"/>
          <p:cNvSpPr txBox="1"/>
          <p:nvPr/>
        </p:nvSpPr>
        <p:spPr>
          <a:xfrm>
            <a:off x="8362122" y="5552712"/>
            <a:ext cx="3599938" cy="461665"/>
          </a:xfrm>
          <a:prstGeom prst="rect">
            <a:avLst/>
          </a:prstGeom>
          <a:noFill/>
        </p:spPr>
        <p:txBody>
          <a:bodyPr wrap="square" rtlCol="0">
            <a:spAutoFit/>
          </a:bodyPr>
          <a:lstStyle/>
          <a:p>
            <a:pPr algn="ctr"/>
            <a:r>
              <a:rPr lang="en-US" sz="2400" dirty="0" smtClean="0"/>
              <a:t>SCSI Terminator</a:t>
            </a:r>
            <a:endParaRPr lang="en-US" sz="2400" dirty="0"/>
          </a:p>
        </p:txBody>
      </p:sp>
      <p:sp>
        <p:nvSpPr>
          <p:cNvPr id="10" name="TextBox 9"/>
          <p:cNvSpPr txBox="1"/>
          <p:nvPr/>
        </p:nvSpPr>
        <p:spPr>
          <a:xfrm>
            <a:off x="0" y="5552712"/>
            <a:ext cx="12191999" cy="461665"/>
          </a:xfrm>
          <a:prstGeom prst="rect">
            <a:avLst/>
          </a:prstGeom>
          <a:noFill/>
          <a:ln w="28575">
            <a:solidFill>
              <a:srgbClr val="0070C0"/>
            </a:solidFill>
          </a:ln>
        </p:spPr>
        <p:txBody>
          <a:bodyPr wrap="square" rtlCol="0">
            <a:spAutoFit/>
          </a:bodyPr>
          <a:lstStyle/>
          <a:p>
            <a:pPr algn="ctr"/>
            <a:r>
              <a:rPr lang="en-US" sz="2400" dirty="0" smtClean="0">
                <a:cs typeface="Times New Roman" pitchFamily="18" charset="0"/>
              </a:rPr>
              <a:t>SCSI Connector</a:t>
            </a:r>
            <a:endParaRPr lang="en-US" sz="2400" dirty="0">
              <a:cs typeface="Times New Roman" pitchFamily="18" charset="0"/>
            </a:endParaRPr>
          </a:p>
        </p:txBody>
      </p:sp>
    </p:spTree>
    <p:extLst>
      <p:ext uri="{BB962C8B-B14F-4D97-AF65-F5344CB8AC3E}">
        <p14:creationId xmlns:p14="http://schemas.microsoft.com/office/powerpoint/2010/main" val="2386453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629400" y="228600"/>
            <a:ext cx="1990725" cy="863600"/>
          </a:xfrm>
        </p:spPr>
        <p:txBody>
          <a:bodyPr>
            <a:normAutofit/>
          </a:bodyPr>
          <a:lstStyle/>
          <a:p>
            <a:r>
              <a:rPr lang="en-US" sz="5400" b="1" dirty="0">
                <a:solidFill>
                  <a:srgbClr val="0070AD"/>
                </a:solidFill>
                <a:latin typeface="+mn-lt"/>
              </a:rPr>
              <a:t>SATA</a:t>
            </a:r>
          </a:p>
        </p:txBody>
      </p:sp>
      <p:sp>
        <p:nvSpPr>
          <p:cNvPr id="5" name="TextBox 4"/>
          <p:cNvSpPr txBox="1"/>
          <p:nvPr/>
        </p:nvSpPr>
        <p:spPr>
          <a:xfrm>
            <a:off x="228600" y="457200"/>
            <a:ext cx="6092825" cy="4939814"/>
          </a:xfrm>
          <a:prstGeom prst="rect">
            <a:avLst/>
          </a:prstGeom>
          <a:noFill/>
        </p:spPr>
        <p:txBody>
          <a:bodyPr wrap="square" rtlCol="0">
            <a:spAutoFit/>
          </a:bodyPr>
          <a:lstStyle/>
          <a:p>
            <a:pPr algn="just"/>
            <a:r>
              <a:rPr lang="en-US" sz="2100" b="1" dirty="0" smtClean="0">
                <a:solidFill>
                  <a:schemeClr val="bg1"/>
                </a:solidFill>
              </a:rPr>
              <a:t>Serial </a:t>
            </a:r>
            <a:r>
              <a:rPr lang="en-US" sz="2100" b="1" dirty="0">
                <a:solidFill>
                  <a:schemeClr val="bg1"/>
                </a:solidFill>
              </a:rPr>
              <a:t>Advanced Technology </a:t>
            </a:r>
            <a:r>
              <a:rPr lang="en-US" sz="2100" b="1" dirty="0" smtClean="0">
                <a:solidFill>
                  <a:schemeClr val="bg1"/>
                </a:solidFill>
              </a:rPr>
              <a:t>Attachment cable </a:t>
            </a:r>
          </a:p>
          <a:p>
            <a:pPr algn="just"/>
            <a:endParaRPr lang="en-US" sz="2100" b="1" dirty="0">
              <a:solidFill>
                <a:schemeClr val="bg1"/>
              </a:solidFill>
            </a:endParaRPr>
          </a:p>
          <a:p>
            <a:pPr algn="just"/>
            <a:r>
              <a:rPr lang="en-US" sz="2100" b="1" dirty="0" smtClean="0">
                <a:solidFill>
                  <a:schemeClr val="bg1"/>
                </a:solidFill>
              </a:rPr>
              <a:t>These </a:t>
            </a:r>
            <a:r>
              <a:rPr lang="en-US" sz="2100" b="1" dirty="0">
                <a:solidFill>
                  <a:schemeClr val="bg1"/>
                </a:solidFill>
              </a:rPr>
              <a:t>cables are known for transferring data at high rates (from 1.5 to 6 gigabytes per second) </a:t>
            </a:r>
            <a:endParaRPr lang="en-US" sz="2100" b="1" dirty="0" smtClean="0">
              <a:solidFill>
                <a:schemeClr val="bg1"/>
              </a:solidFill>
            </a:endParaRPr>
          </a:p>
          <a:p>
            <a:pPr algn="just"/>
            <a:endParaRPr lang="en-US" sz="2100" b="1" dirty="0">
              <a:solidFill>
                <a:schemeClr val="bg1"/>
              </a:solidFill>
            </a:endParaRPr>
          </a:p>
          <a:p>
            <a:pPr algn="just"/>
            <a:r>
              <a:rPr lang="en-US" sz="2100" b="1" dirty="0">
                <a:solidFill>
                  <a:schemeClr val="bg1"/>
                </a:solidFill>
              </a:rPr>
              <a:t>The cable comes with a few specific purposes that are used by every computer for some form of data access. </a:t>
            </a:r>
            <a:endParaRPr lang="en-US" sz="2100" b="1" dirty="0" smtClean="0">
              <a:solidFill>
                <a:schemeClr val="bg1"/>
              </a:solidFill>
            </a:endParaRPr>
          </a:p>
          <a:p>
            <a:pPr algn="just"/>
            <a:endParaRPr lang="en-US" sz="2100" b="1" dirty="0" smtClean="0">
              <a:solidFill>
                <a:schemeClr val="bg1"/>
              </a:solidFill>
            </a:endParaRPr>
          </a:p>
          <a:p>
            <a:pPr algn="just"/>
            <a:r>
              <a:rPr lang="en-US" sz="2100" b="1" dirty="0" smtClean="0">
                <a:solidFill>
                  <a:schemeClr val="bg1"/>
                </a:solidFill>
              </a:rPr>
              <a:t>The </a:t>
            </a:r>
            <a:r>
              <a:rPr lang="en-US" sz="2100" b="1" dirty="0">
                <a:solidFill>
                  <a:schemeClr val="bg1"/>
                </a:solidFill>
              </a:rPr>
              <a:t>SATA cable is used so that a motherboard </a:t>
            </a:r>
            <a:endParaRPr lang="en-US" sz="2100" b="1" dirty="0" smtClean="0">
              <a:solidFill>
                <a:schemeClr val="bg1"/>
              </a:solidFill>
            </a:endParaRPr>
          </a:p>
          <a:p>
            <a:pPr algn="just"/>
            <a:r>
              <a:rPr lang="en-US" sz="2100" b="1" dirty="0" smtClean="0">
                <a:solidFill>
                  <a:schemeClr val="bg1"/>
                </a:solidFill>
              </a:rPr>
              <a:t>can </a:t>
            </a:r>
            <a:r>
              <a:rPr lang="en-US" sz="2100" b="1" dirty="0">
                <a:solidFill>
                  <a:schemeClr val="bg1"/>
                </a:solidFill>
              </a:rPr>
              <a:t>communicate with an internal hard drive, </a:t>
            </a:r>
            <a:endParaRPr lang="en-US" sz="2100" b="1" dirty="0" smtClean="0">
              <a:solidFill>
                <a:schemeClr val="bg1"/>
              </a:solidFill>
            </a:endParaRPr>
          </a:p>
          <a:p>
            <a:pPr algn="just"/>
            <a:r>
              <a:rPr lang="en-US" sz="2100" b="1" dirty="0" smtClean="0">
                <a:solidFill>
                  <a:schemeClr val="bg1"/>
                </a:solidFill>
              </a:rPr>
              <a:t>but </a:t>
            </a:r>
            <a:r>
              <a:rPr lang="en-US" sz="2100" b="1" dirty="0">
                <a:solidFill>
                  <a:schemeClr val="bg1"/>
                </a:solidFill>
              </a:rPr>
              <a:t>there are other devices that can </a:t>
            </a:r>
            <a:endParaRPr lang="en-US" sz="2100" b="1" dirty="0" smtClean="0">
              <a:solidFill>
                <a:schemeClr val="bg1"/>
              </a:solidFill>
            </a:endParaRPr>
          </a:p>
          <a:p>
            <a:pPr algn="just"/>
            <a:r>
              <a:rPr lang="en-US" sz="2100" b="1" dirty="0" smtClean="0">
                <a:solidFill>
                  <a:schemeClr val="bg1"/>
                </a:solidFill>
              </a:rPr>
              <a:t>make </a:t>
            </a:r>
            <a:r>
              <a:rPr lang="en-US" sz="2100" b="1" dirty="0">
                <a:solidFill>
                  <a:schemeClr val="bg1"/>
                </a:solidFill>
              </a:rPr>
              <a:t>use of the SATA cable as well.</a:t>
            </a:r>
          </a:p>
          <a:p>
            <a:pPr algn="just"/>
            <a:endParaRPr lang="en-US" sz="2100" b="1" dirty="0" smtClean="0">
              <a:solidFill>
                <a:schemeClr val="bg1"/>
              </a:solidFill>
            </a:endParaRPr>
          </a:p>
          <a:p>
            <a:pPr algn="just"/>
            <a:endParaRPr lang="en-US" sz="2100" b="1" dirty="0">
              <a:solidFill>
                <a:schemeClr val="bg1"/>
              </a:solidFill>
            </a:endParaRPr>
          </a:p>
        </p:txBody>
      </p:sp>
      <p:sp>
        <p:nvSpPr>
          <p:cNvPr id="2" name="AutoShape 2" descr="Image result for sata"/>
          <p:cNvSpPr>
            <a:spLocks noChangeAspect="1" noChangeArrowheads="1"/>
          </p:cNvSpPr>
          <p:nvPr/>
        </p:nvSpPr>
        <p:spPr bwMode="auto">
          <a:xfrm>
            <a:off x="155575" y="-1608138"/>
            <a:ext cx="336232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2438400"/>
            <a:ext cx="4857101" cy="3642826"/>
          </a:xfrm>
          <a:prstGeom prst="rect">
            <a:avLst/>
          </a:prstGeom>
        </p:spPr>
      </p:pic>
      <p:pic>
        <p:nvPicPr>
          <p:cNvPr id="9" name="Picture 8" descr="images (3).jpg"/>
          <p:cNvPicPr>
            <a:picLocks noChangeAspect="1"/>
          </p:cNvPicPr>
          <p:nvPr/>
        </p:nvPicPr>
        <p:blipFill>
          <a:blip r:embed="rId3"/>
          <a:stretch>
            <a:fillRect/>
          </a:stretch>
        </p:blipFill>
        <p:spPr>
          <a:xfrm>
            <a:off x="9626876" y="874713"/>
            <a:ext cx="2571750" cy="1781175"/>
          </a:xfrm>
          <a:prstGeom prst="rect">
            <a:avLst/>
          </a:prstGeom>
        </p:spPr>
      </p:pic>
    </p:spTree>
    <p:extLst>
      <p:ext uri="{BB962C8B-B14F-4D97-AF65-F5344CB8AC3E}">
        <p14:creationId xmlns:p14="http://schemas.microsoft.com/office/powerpoint/2010/main" val="12035075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97678"/>
            <a:ext cx="6705600" cy="4145279"/>
          </a:xfrm>
          <a:prstGeom prst="rect">
            <a:avLst/>
          </a:prstGeom>
        </p:spPr>
      </p:pic>
    </p:spTree>
    <p:extLst>
      <p:ext uri="{BB962C8B-B14F-4D97-AF65-F5344CB8AC3E}">
        <p14:creationId xmlns:p14="http://schemas.microsoft.com/office/powerpoint/2010/main" val="3085886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3E8FC2B-FFCD-46B1-AE8A-79D7221F14D9}"/>
              </a:ext>
            </a:extLst>
          </p:cNvPr>
          <p:cNvSpPr>
            <a:spLocks noGrp="1"/>
          </p:cNvSpPr>
          <p:nvPr>
            <p:ph type="body" sz="quarter" idx="35"/>
          </p:nvPr>
        </p:nvSpPr>
        <p:spPr>
          <a:xfrm>
            <a:off x="228600" y="228600"/>
            <a:ext cx="5412178" cy="4579842"/>
          </a:xfrm>
        </p:spPr>
        <p:txBody>
          <a:bodyPr/>
          <a:lstStyle/>
          <a:p>
            <a:pPr algn="just">
              <a:lnSpc>
                <a:spcPct val="100000"/>
              </a:lnSpc>
            </a:pPr>
            <a:r>
              <a:rPr lang="en-US" sz="2000" b="1" dirty="0" smtClean="0">
                <a:latin typeface="Calibri" panose="020F0502020204030204" pitchFamily="34" charset="0"/>
              </a:rPr>
              <a:t>MULTIMEDIA KEYBOARD</a:t>
            </a:r>
            <a:r>
              <a:rPr lang="en-US" sz="2000" b="1" dirty="0">
                <a:latin typeface="Calibri" panose="020F0502020204030204" pitchFamily="34" charset="0"/>
              </a:rPr>
              <a:t>:</a:t>
            </a:r>
          </a:p>
          <a:p>
            <a:pPr algn="just">
              <a:lnSpc>
                <a:spcPct val="100000"/>
              </a:lnSpc>
            </a:pPr>
            <a:r>
              <a:rPr lang="en-US" sz="2000" dirty="0">
                <a:latin typeface="Calibri" panose="020F0502020204030204" pitchFamily="34" charset="0"/>
              </a:rPr>
              <a:t>A Multimedia keyboard is one with media keys— additional buttons, typically along the  top, for controlling audio playback, for starting common applications (e.g. e-mail client and Web browser) and other auxiliary functionality.</a:t>
            </a:r>
          </a:p>
          <a:p>
            <a:pPr algn="just">
              <a:lnSpc>
                <a:spcPct val="100000"/>
              </a:lnSpc>
            </a:pPr>
            <a:endParaRPr lang="en-US" sz="2000" dirty="0">
              <a:latin typeface="Calibri" panose="020F0502020204030204" pitchFamily="34" charset="0"/>
            </a:endParaRPr>
          </a:p>
          <a:p>
            <a:pPr algn="just">
              <a:lnSpc>
                <a:spcPct val="100000"/>
              </a:lnSpc>
            </a:pPr>
            <a:endParaRPr lang="en-US" sz="2000" dirty="0" smtClean="0">
              <a:latin typeface="Calibri" panose="020F0502020204030204" pitchFamily="34" charset="0"/>
            </a:endParaRPr>
          </a:p>
          <a:p>
            <a:pPr algn="just">
              <a:lnSpc>
                <a:spcPct val="100000"/>
              </a:lnSpc>
            </a:pPr>
            <a:r>
              <a:rPr lang="en-US" sz="2000" b="1" dirty="0" smtClean="0">
                <a:latin typeface="Calibri" panose="020F0502020204030204" pitchFamily="34" charset="0"/>
              </a:rPr>
              <a:t>VIRTUAL KEYBOARD</a:t>
            </a:r>
            <a:r>
              <a:rPr lang="en-US" sz="2000" b="1" dirty="0">
                <a:latin typeface="Calibri" panose="020F0502020204030204" pitchFamily="34" charset="0"/>
              </a:rPr>
              <a:t>: </a:t>
            </a:r>
          </a:p>
          <a:p>
            <a:pPr marL="342900" indent="-342900" algn="just">
              <a:lnSpc>
                <a:spcPct val="100000"/>
              </a:lnSpc>
              <a:buFont typeface="Arial" panose="020B0604020202020204" pitchFamily="34" charset="0"/>
              <a:buChar char="•"/>
            </a:pPr>
            <a:r>
              <a:rPr lang="en-US" sz="2000" dirty="0">
                <a:latin typeface="Calibri" panose="020F0502020204030204" pitchFamily="34" charset="0"/>
              </a:rPr>
              <a:t>A virtual keyboard is a projection keyboard </a:t>
            </a:r>
            <a:endParaRPr lang="en-US" sz="2000" dirty="0" smtClean="0">
              <a:latin typeface="Calibri" panose="020F0502020204030204" pitchFamily="34" charset="0"/>
            </a:endParaRPr>
          </a:p>
          <a:p>
            <a:pPr algn="just">
              <a:lnSpc>
                <a:spcPct val="100000"/>
              </a:lnSpc>
            </a:pPr>
            <a:r>
              <a:rPr lang="en-US" sz="2000" dirty="0">
                <a:latin typeface="Calibri" panose="020F0502020204030204" pitchFamily="34" charset="0"/>
              </a:rPr>
              <a:t> </a:t>
            </a:r>
            <a:r>
              <a:rPr lang="en-US" sz="2000" dirty="0" smtClean="0">
                <a:latin typeface="Calibri" panose="020F0502020204030204" pitchFamily="34" charset="0"/>
              </a:rPr>
              <a:t>     that </a:t>
            </a:r>
            <a:r>
              <a:rPr lang="en-US" sz="2000" dirty="0">
                <a:latin typeface="Calibri" panose="020F0502020204030204" pitchFamily="34" charset="0"/>
              </a:rPr>
              <a:t>is projected </a:t>
            </a:r>
            <a:r>
              <a:rPr lang="en-US" sz="2000" dirty="0" smtClean="0">
                <a:latin typeface="Calibri" panose="020F0502020204030204" pitchFamily="34" charset="0"/>
              </a:rPr>
              <a:t>on </a:t>
            </a:r>
            <a:r>
              <a:rPr lang="en-US" sz="2000" dirty="0">
                <a:latin typeface="Calibri" panose="020F0502020204030204" pitchFamily="34" charset="0"/>
              </a:rPr>
              <a:t>any flat </a:t>
            </a:r>
            <a:r>
              <a:rPr lang="en-US" sz="2000" dirty="0" smtClean="0">
                <a:latin typeface="Calibri" panose="020F0502020204030204" pitchFamily="34" charset="0"/>
              </a:rPr>
              <a:t>surface. </a:t>
            </a:r>
          </a:p>
          <a:p>
            <a:pPr marL="342900" indent="-342900" algn="just">
              <a:lnSpc>
                <a:spcPct val="100000"/>
              </a:lnSpc>
              <a:buFont typeface="Arial" panose="020B0604020202020204" pitchFamily="34" charset="0"/>
              <a:buChar char="•"/>
            </a:pPr>
            <a:r>
              <a:rPr lang="en-US" sz="2000" dirty="0" smtClean="0">
                <a:latin typeface="Calibri" panose="020F0502020204030204" pitchFamily="34" charset="0"/>
              </a:rPr>
              <a:t>Virtual </a:t>
            </a:r>
            <a:r>
              <a:rPr lang="en-US" sz="2000" dirty="0">
                <a:latin typeface="Calibri" panose="020F0502020204030204" pitchFamily="34" charset="0"/>
              </a:rPr>
              <a:t>keyboard uses sensor technology </a:t>
            </a:r>
            <a:endParaRPr lang="en-US" sz="2000" dirty="0" smtClean="0">
              <a:latin typeface="Calibri" panose="020F0502020204030204" pitchFamily="34" charset="0"/>
            </a:endParaRPr>
          </a:p>
          <a:p>
            <a:pPr algn="just">
              <a:lnSpc>
                <a:spcPct val="100000"/>
              </a:lnSpc>
            </a:pPr>
            <a:r>
              <a:rPr lang="en-US" sz="2000" dirty="0" smtClean="0">
                <a:latin typeface="Calibri" panose="020F0502020204030204" pitchFamily="34" charset="0"/>
              </a:rPr>
              <a:t>      and </a:t>
            </a:r>
            <a:r>
              <a:rPr lang="en-US" sz="2000" dirty="0">
                <a:latin typeface="Calibri" panose="020F0502020204030204" pitchFamily="34" charset="0"/>
              </a:rPr>
              <a:t>Artificial Intelligence to let user </a:t>
            </a:r>
            <a:endParaRPr lang="en-US" sz="2000" dirty="0" smtClean="0">
              <a:latin typeface="Calibri" panose="020F0502020204030204" pitchFamily="34" charset="0"/>
            </a:endParaRPr>
          </a:p>
          <a:p>
            <a:pPr algn="just">
              <a:lnSpc>
                <a:spcPct val="100000"/>
              </a:lnSpc>
            </a:pPr>
            <a:r>
              <a:rPr lang="en-US" sz="2000" dirty="0">
                <a:latin typeface="Calibri" panose="020F0502020204030204" pitchFamily="34" charset="0"/>
              </a:rPr>
              <a:t> </a:t>
            </a:r>
            <a:r>
              <a:rPr lang="en-US" sz="2000" dirty="0" smtClean="0">
                <a:latin typeface="Calibri" panose="020F0502020204030204" pitchFamily="34" charset="0"/>
              </a:rPr>
              <a:t>     works on plane surface. </a:t>
            </a:r>
          </a:p>
          <a:p>
            <a:pPr algn="just"/>
            <a:endParaRPr lang="en-US" sz="2000" dirty="0" smtClean="0">
              <a:latin typeface="Calibri" panose="020F0502020204030204" pitchFamily="34" charset="0"/>
            </a:endParaRPr>
          </a:p>
          <a:p>
            <a:endParaRPr lang="en-US" sz="1800" dirty="0" smtClean="0"/>
          </a:p>
          <a:p>
            <a:endParaRPr lang="en-US" sz="1800" dirty="0"/>
          </a:p>
        </p:txBody>
      </p:sp>
      <p:sp>
        <p:nvSpPr>
          <p:cNvPr id="3" name="Text Placeholder 2">
            <a:extLst>
              <a:ext uri="{FF2B5EF4-FFF2-40B4-BE49-F238E27FC236}">
                <a16:creationId xmlns:a16="http://schemas.microsoft.com/office/drawing/2014/main" xmlns="" id="{E3F21061-72F1-45A8-9675-93E2846C6E01}"/>
              </a:ext>
            </a:extLst>
          </p:cNvPr>
          <p:cNvSpPr>
            <a:spLocks noGrp="1"/>
          </p:cNvSpPr>
          <p:nvPr>
            <p:ph type="body" sz="quarter" idx="36"/>
          </p:nvPr>
        </p:nvSpPr>
        <p:spPr/>
        <p:txBody>
          <a:bodyPr/>
          <a:lstStyle/>
          <a:p>
            <a:endParaRPr lang="en-US"/>
          </a:p>
        </p:txBody>
      </p:sp>
      <p:sp>
        <p:nvSpPr>
          <p:cNvPr id="4" name="Text Placeholder 3">
            <a:extLst>
              <a:ext uri="{FF2B5EF4-FFF2-40B4-BE49-F238E27FC236}">
                <a16:creationId xmlns:a16="http://schemas.microsoft.com/office/drawing/2014/main" xmlns="" id="{FFC54E2C-7540-41CB-9670-05D0EFA893F5}"/>
              </a:ext>
            </a:extLst>
          </p:cNvPr>
          <p:cNvSpPr>
            <a:spLocks noGrp="1"/>
          </p:cNvSpPr>
          <p:nvPr>
            <p:ph type="body" sz="quarter" idx="37"/>
          </p:nvPr>
        </p:nvSpPr>
        <p:spPr/>
        <p:txBody>
          <a:bodyPr/>
          <a:lstStyle/>
          <a:p>
            <a:endParaRPr lang="en-US"/>
          </a:p>
        </p:txBody>
      </p:sp>
      <p:sp>
        <p:nvSpPr>
          <p:cNvPr id="5" name="Text Placeholder 4">
            <a:extLst>
              <a:ext uri="{FF2B5EF4-FFF2-40B4-BE49-F238E27FC236}">
                <a16:creationId xmlns:a16="http://schemas.microsoft.com/office/drawing/2014/main" xmlns="" id="{D9B7CCDB-F511-4042-AEC2-C287F2739797}"/>
              </a:ext>
            </a:extLst>
          </p:cNvPr>
          <p:cNvSpPr>
            <a:spLocks noGrp="1"/>
          </p:cNvSpPr>
          <p:nvPr>
            <p:ph type="body" sz="quarter" idx="38"/>
          </p:nvPr>
        </p:nvSpPr>
        <p:spPr/>
        <p:txBody>
          <a:bodyPr/>
          <a:lstStyle/>
          <a:p>
            <a:endParaRPr lang="en-US"/>
          </a:p>
        </p:txBody>
      </p:sp>
      <p:sp>
        <p:nvSpPr>
          <p:cNvPr id="6" name="Text Placeholder 5">
            <a:extLst>
              <a:ext uri="{FF2B5EF4-FFF2-40B4-BE49-F238E27FC236}">
                <a16:creationId xmlns:a16="http://schemas.microsoft.com/office/drawing/2014/main" xmlns="" id="{78D5D45A-15F4-4D95-A2EA-87236BD867B5}"/>
              </a:ext>
            </a:extLst>
          </p:cNvPr>
          <p:cNvSpPr>
            <a:spLocks noGrp="1"/>
          </p:cNvSpPr>
          <p:nvPr>
            <p:ph type="body" sz="quarter" idx="39"/>
          </p:nvPr>
        </p:nvSpPr>
        <p:spPr/>
        <p:txBody>
          <a:bodyPr/>
          <a:lstStyle/>
          <a:p>
            <a:endParaRPr lang="en-US"/>
          </a:p>
        </p:txBody>
      </p:sp>
      <p:sp>
        <p:nvSpPr>
          <p:cNvPr id="7" name="Text Placeholder 6">
            <a:extLst>
              <a:ext uri="{FF2B5EF4-FFF2-40B4-BE49-F238E27FC236}">
                <a16:creationId xmlns:a16="http://schemas.microsoft.com/office/drawing/2014/main" xmlns="" id="{BB734C8D-C253-413E-82A5-3F4A7F8AF111}"/>
              </a:ext>
            </a:extLst>
          </p:cNvPr>
          <p:cNvSpPr>
            <a:spLocks noGrp="1"/>
          </p:cNvSpPr>
          <p:nvPr>
            <p:ph type="body" sz="quarter" idx="40"/>
          </p:nvPr>
        </p:nvSpPr>
        <p:spPr/>
        <p:txBody>
          <a:bodyPr/>
          <a:lstStyle/>
          <a:p>
            <a:endParaRPr lang="en-US"/>
          </a:p>
        </p:txBody>
      </p:sp>
      <p:sp>
        <p:nvSpPr>
          <p:cNvPr id="8" name="Text Placeholder 7">
            <a:extLst>
              <a:ext uri="{FF2B5EF4-FFF2-40B4-BE49-F238E27FC236}">
                <a16:creationId xmlns:a16="http://schemas.microsoft.com/office/drawing/2014/main" xmlns="" id="{08DE78B8-E165-4708-83E4-2212F76145BE}"/>
              </a:ext>
            </a:extLst>
          </p:cNvPr>
          <p:cNvSpPr>
            <a:spLocks noGrp="1"/>
          </p:cNvSpPr>
          <p:nvPr>
            <p:ph type="body" sz="quarter" idx="41"/>
          </p:nvPr>
        </p:nvSpPr>
        <p:spPr/>
        <p:txBody>
          <a:bodyPr/>
          <a:lstStyle/>
          <a:p>
            <a:endParaRPr lang="en-US"/>
          </a:p>
        </p:txBody>
      </p:sp>
      <p:pic>
        <p:nvPicPr>
          <p:cNvPr id="11" name="Content Placeholder 4" descr="Virtual-Keyboard1.jpg"/>
          <p:cNvPicPr>
            <a:picLocks noChangeAspect="1"/>
          </p:cNvPicPr>
          <p:nvPr/>
        </p:nvPicPr>
        <p:blipFill>
          <a:blip r:embed="rId2"/>
          <a:stretch>
            <a:fillRect/>
          </a:stretch>
        </p:blipFill>
        <p:spPr>
          <a:xfrm>
            <a:off x="6586522" y="3918249"/>
            <a:ext cx="5464547" cy="2719550"/>
          </a:xfrm>
          <a:prstGeom prst="rect">
            <a:avLst/>
          </a:prstGeom>
        </p:spPr>
      </p:pic>
      <p:pic>
        <p:nvPicPr>
          <p:cNvPr id="13" name="Content Placeholder 4" descr="multimedia keyboard.jpg"/>
          <p:cNvPicPr>
            <a:picLocks noChangeAspect="1"/>
          </p:cNvPicPr>
          <p:nvPr/>
        </p:nvPicPr>
        <p:blipFill>
          <a:blip r:embed="rId3" cstate="print"/>
          <a:stretch>
            <a:fillRect/>
          </a:stretch>
        </p:blipFill>
        <p:spPr>
          <a:xfrm>
            <a:off x="7580244" y="615010"/>
            <a:ext cx="4018239" cy="2938872"/>
          </a:xfrm>
          <a:prstGeom prst="rect">
            <a:avLst/>
          </a:prstGeom>
        </p:spPr>
      </p:pic>
    </p:spTree>
    <p:extLst>
      <p:ext uri="{BB962C8B-B14F-4D97-AF65-F5344CB8AC3E}">
        <p14:creationId xmlns:p14="http://schemas.microsoft.com/office/powerpoint/2010/main" val="39957069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3E8FC2B-FFCD-46B1-AE8A-79D7221F14D9}"/>
              </a:ext>
            </a:extLst>
          </p:cNvPr>
          <p:cNvSpPr>
            <a:spLocks noGrp="1"/>
          </p:cNvSpPr>
          <p:nvPr>
            <p:ph type="body" sz="quarter" idx="35"/>
          </p:nvPr>
        </p:nvSpPr>
        <p:spPr>
          <a:xfrm>
            <a:off x="237837" y="542551"/>
            <a:ext cx="5412178" cy="4579842"/>
          </a:xfrm>
        </p:spPr>
        <p:txBody>
          <a:bodyPr/>
          <a:lstStyle/>
          <a:p>
            <a:pPr algn="just">
              <a:lnSpc>
                <a:spcPct val="100000"/>
              </a:lnSpc>
            </a:pPr>
            <a:r>
              <a:rPr lang="en-US" sz="2000" b="1" dirty="0" smtClean="0">
                <a:latin typeface="Calibri" panose="020F0502020204030204" pitchFamily="34" charset="0"/>
              </a:rPr>
              <a:t>THUMB KEYBOARD</a:t>
            </a:r>
            <a:r>
              <a:rPr lang="en-US" sz="2000" b="1" dirty="0">
                <a:latin typeface="Calibri" panose="020F0502020204030204" pitchFamily="34" charset="0"/>
              </a:rPr>
              <a:t>:</a:t>
            </a:r>
          </a:p>
          <a:p>
            <a:pPr algn="just">
              <a:lnSpc>
                <a:spcPct val="100000"/>
              </a:lnSpc>
            </a:pPr>
            <a:r>
              <a:rPr lang="en-US" sz="2000" dirty="0">
                <a:latin typeface="Calibri" panose="020F0502020204030204" pitchFamily="34" charset="0"/>
              </a:rPr>
              <a:t>A thumb keyboard, or a thumb board, is a type of </a:t>
            </a:r>
            <a:r>
              <a:rPr lang="en-US" sz="2000" dirty="0" smtClean="0">
                <a:latin typeface="Calibri" panose="020F0502020204030204" pitchFamily="34" charset="0"/>
              </a:rPr>
              <a:t>keyboard </a:t>
            </a:r>
            <a:r>
              <a:rPr lang="en-US" sz="2000" dirty="0">
                <a:latin typeface="Calibri" panose="020F0502020204030204" pitchFamily="34" charset="0"/>
              </a:rPr>
              <a:t>commonly found on PDAs, mobile </a:t>
            </a:r>
            <a:r>
              <a:rPr lang="en-US" sz="2000" dirty="0" smtClean="0">
                <a:latin typeface="Calibri" panose="020F0502020204030204" pitchFamily="34" charset="0"/>
              </a:rPr>
              <a:t>phones</a:t>
            </a:r>
            <a:r>
              <a:rPr lang="en-US" sz="2000" dirty="0">
                <a:latin typeface="Calibri" panose="020F0502020204030204" pitchFamily="34" charset="0"/>
              </a:rPr>
              <a:t>, and PDA phones which has a familiar </a:t>
            </a:r>
            <a:r>
              <a:rPr lang="en-US" sz="2000" dirty="0" smtClean="0">
                <a:latin typeface="Calibri" panose="020F0502020204030204" pitchFamily="34" charset="0"/>
              </a:rPr>
              <a:t>layout </a:t>
            </a:r>
            <a:r>
              <a:rPr lang="en-US" sz="2000" dirty="0">
                <a:latin typeface="Calibri" panose="020F0502020204030204" pitchFamily="34" charset="0"/>
              </a:rPr>
              <a:t>to an ordinary keyboard, such as QWERTY</a:t>
            </a:r>
          </a:p>
          <a:p>
            <a:pPr algn="just">
              <a:lnSpc>
                <a:spcPct val="100000"/>
              </a:lnSpc>
            </a:pPr>
            <a:endParaRPr lang="en-US" sz="2000" dirty="0" smtClean="0">
              <a:latin typeface="Calibri" panose="020F0502020204030204" pitchFamily="34" charset="0"/>
            </a:endParaRPr>
          </a:p>
          <a:p>
            <a:pPr algn="just">
              <a:lnSpc>
                <a:spcPct val="100000"/>
              </a:lnSpc>
            </a:pPr>
            <a:r>
              <a:rPr lang="en-US" sz="2000" b="1" dirty="0" smtClean="0">
                <a:latin typeface="Calibri" panose="020F0502020204030204" pitchFamily="34" charset="0"/>
              </a:rPr>
              <a:t>ROLL-UP KEYBOARD</a:t>
            </a:r>
            <a:r>
              <a:rPr lang="en-US" sz="2000" b="1" dirty="0">
                <a:latin typeface="Calibri" panose="020F0502020204030204" pitchFamily="34" charset="0"/>
              </a:rPr>
              <a:t>: </a:t>
            </a:r>
          </a:p>
          <a:p>
            <a:pPr algn="just">
              <a:lnSpc>
                <a:spcPct val="100000"/>
              </a:lnSpc>
            </a:pPr>
            <a:r>
              <a:rPr lang="en-US" sz="2000" dirty="0">
                <a:latin typeface="Calibri" panose="020F0502020204030204" pitchFamily="34" charset="0"/>
              </a:rPr>
              <a:t>Keyboards made of flexible silicone or polyurethane materials </a:t>
            </a:r>
            <a:r>
              <a:rPr lang="en-US" sz="2000" dirty="0" smtClean="0">
                <a:latin typeface="Calibri" panose="020F0502020204030204" pitchFamily="34" charset="0"/>
              </a:rPr>
              <a:t>can </a:t>
            </a:r>
            <a:r>
              <a:rPr lang="en-US" sz="2000" dirty="0">
                <a:latin typeface="Calibri" panose="020F0502020204030204" pitchFamily="34" charset="0"/>
              </a:rPr>
              <a:t>roll up in a moderately tight bundle. </a:t>
            </a:r>
          </a:p>
          <a:p>
            <a:pPr algn="just"/>
            <a:endParaRPr lang="en-US" sz="2000" dirty="0" smtClean="0">
              <a:latin typeface="Calibri" panose="020F0502020204030204" pitchFamily="34" charset="0"/>
            </a:endParaRPr>
          </a:p>
          <a:p>
            <a:endParaRPr lang="en-US" sz="1800" dirty="0" smtClean="0"/>
          </a:p>
          <a:p>
            <a:endParaRPr lang="en-US" sz="1800" dirty="0"/>
          </a:p>
        </p:txBody>
      </p:sp>
      <p:sp>
        <p:nvSpPr>
          <p:cNvPr id="3" name="Text Placeholder 2">
            <a:extLst>
              <a:ext uri="{FF2B5EF4-FFF2-40B4-BE49-F238E27FC236}">
                <a16:creationId xmlns:a16="http://schemas.microsoft.com/office/drawing/2014/main" xmlns="" id="{E3F21061-72F1-45A8-9675-93E2846C6E01}"/>
              </a:ext>
            </a:extLst>
          </p:cNvPr>
          <p:cNvSpPr>
            <a:spLocks noGrp="1"/>
          </p:cNvSpPr>
          <p:nvPr>
            <p:ph type="body" sz="quarter" idx="36"/>
          </p:nvPr>
        </p:nvSpPr>
        <p:spPr/>
        <p:txBody>
          <a:bodyPr/>
          <a:lstStyle/>
          <a:p>
            <a:endParaRPr lang="en-US"/>
          </a:p>
        </p:txBody>
      </p:sp>
      <p:sp>
        <p:nvSpPr>
          <p:cNvPr id="4" name="Text Placeholder 3">
            <a:extLst>
              <a:ext uri="{FF2B5EF4-FFF2-40B4-BE49-F238E27FC236}">
                <a16:creationId xmlns:a16="http://schemas.microsoft.com/office/drawing/2014/main" xmlns="" id="{FFC54E2C-7540-41CB-9670-05D0EFA893F5}"/>
              </a:ext>
            </a:extLst>
          </p:cNvPr>
          <p:cNvSpPr>
            <a:spLocks noGrp="1"/>
          </p:cNvSpPr>
          <p:nvPr>
            <p:ph type="body" sz="quarter" idx="37"/>
          </p:nvPr>
        </p:nvSpPr>
        <p:spPr/>
        <p:txBody>
          <a:bodyPr/>
          <a:lstStyle/>
          <a:p>
            <a:endParaRPr lang="en-US"/>
          </a:p>
        </p:txBody>
      </p:sp>
      <p:sp>
        <p:nvSpPr>
          <p:cNvPr id="5" name="Text Placeholder 4">
            <a:extLst>
              <a:ext uri="{FF2B5EF4-FFF2-40B4-BE49-F238E27FC236}">
                <a16:creationId xmlns:a16="http://schemas.microsoft.com/office/drawing/2014/main" xmlns="" id="{D9B7CCDB-F511-4042-AEC2-C287F2739797}"/>
              </a:ext>
            </a:extLst>
          </p:cNvPr>
          <p:cNvSpPr>
            <a:spLocks noGrp="1"/>
          </p:cNvSpPr>
          <p:nvPr>
            <p:ph type="body" sz="quarter" idx="38"/>
          </p:nvPr>
        </p:nvSpPr>
        <p:spPr/>
        <p:txBody>
          <a:bodyPr/>
          <a:lstStyle/>
          <a:p>
            <a:endParaRPr lang="en-US"/>
          </a:p>
        </p:txBody>
      </p:sp>
      <p:sp>
        <p:nvSpPr>
          <p:cNvPr id="6" name="Text Placeholder 5">
            <a:extLst>
              <a:ext uri="{FF2B5EF4-FFF2-40B4-BE49-F238E27FC236}">
                <a16:creationId xmlns:a16="http://schemas.microsoft.com/office/drawing/2014/main" xmlns="" id="{78D5D45A-15F4-4D95-A2EA-87236BD867B5}"/>
              </a:ext>
            </a:extLst>
          </p:cNvPr>
          <p:cNvSpPr>
            <a:spLocks noGrp="1"/>
          </p:cNvSpPr>
          <p:nvPr>
            <p:ph type="body" sz="quarter" idx="39"/>
          </p:nvPr>
        </p:nvSpPr>
        <p:spPr/>
        <p:txBody>
          <a:bodyPr/>
          <a:lstStyle/>
          <a:p>
            <a:endParaRPr lang="en-US"/>
          </a:p>
        </p:txBody>
      </p:sp>
      <p:sp>
        <p:nvSpPr>
          <p:cNvPr id="7" name="Text Placeholder 6">
            <a:extLst>
              <a:ext uri="{FF2B5EF4-FFF2-40B4-BE49-F238E27FC236}">
                <a16:creationId xmlns:a16="http://schemas.microsoft.com/office/drawing/2014/main" xmlns="" id="{BB734C8D-C253-413E-82A5-3F4A7F8AF111}"/>
              </a:ext>
            </a:extLst>
          </p:cNvPr>
          <p:cNvSpPr>
            <a:spLocks noGrp="1"/>
          </p:cNvSpPr>
          <p:nvPr>
            <p:ph type="body" sz="quarter" idx="40"/>
          </p:nvPr>
        </p:nvSpPr>
        <p:spPr/>
        <p:txBody>
          <a:bodyPr/>
          <a:lstStyle/>
          <a:p>
            <a:endParaRPr lang="en-US"/>
          </a:p>
        </p:txBody>
      </p:sp>
      <p:sp>
        <p:nvSpPr>
          <p:cNvPr id="8" name="Text Placeholder 7">
            <a:extLst>
              <a:ext uri="{FF2B5EF4-FFF2-40B4-BE49-F238E27FC236}">
                <a16:creationId xmlns:a16="http://schemas.microsoft.com/office/drawing/2014/main" xmlns="" id="{08DE78B8-E165-4708-83E4-2212F76145BE}"/>
              </a:ext>
            </a:extLst>
          </p:cNvPr>
          <p:cNvSpPr>
            <a:spLocks noGrp="1"/>
          </p:cNvSpPr>
          <p:nvPr>
            <p:ph type="body" sz="quarter" idx="41"/>
          </p:nvPr>
        </p:nvSpPr>
        <p:spPr/>
        <p:txBody>
          <a:bodyPr/>
          <a:lstStyle/>
          <a:p>
            <a:endParaRPr lang="en-US"/>
          </a:p>
        </p:txBody>
      </p:sp>
      <p:pic>
        <p:nvPicPr>
          <p:cNvPr id="12" name="Content Placeholder 5" descr="pda.jpg"/>
          <p:cNvPicPr>
            <a:picLocks noChangeAspect="1"/>
          </p:cNvPicPr>
          <p:nvPr/>
        </p:nvPicPr>
        <p:blipFill>
          <a:blip r:embed="rId2" cstate="print"/>
          <a:stretch>
            <a:fillRect/>
          </a:stretch>
        </p:blipFill>
        <p:spPr>
          <a:xfrm>
            <a:off x="8763000" y="2146514"/>
            <a:ext cx="3276600" cy="2200420"/>
          </a:xfrm>
          <a:prstGeom prst="rect">
            <a:avLst/>
          </a:prstGeom>
        </p:spPr>
      </p:pic>
      <p:pic>
        <p:nvPicPr>
          <p:cNvPr id="14" name="Picture 2"/>
          <p:cNvPicPr>
            <a:picLocks noChangeAspect="1" noChangeArrowheads="1"/>
          </p:cNvPicPr>
          <p:nvPr/>
        </p:nvPicPr>
        <p:blipFill>
          <a:blip r:embed="rId3"/>
          <a:srcRect/>
          <a:stretch>
            <a:fillRect/>
          </a:stretch>
        </p:blipFill>
        <p:spPr bwMode="auto">
          <a:xfrm>
            <a:off x="6781800" y="82697"/>
            <a:ext cx="2875174" cy="1994610"/>
          </a:xfrm>
          <a:prstGeom prst="rect">
            <a:avLst/>
          </a:prstGeom>
          <a:noFill/>
          <a:ln w="9525">
            <a:noFill/>
            <a:miter lim="800000"/>
            <a:headEnd/>
            <a:tailEnd/>
          </a:ln>
          <a:effectLst/>
        </p:spPr>
      </p:pic>
      <p:pic>
        <p:nvPicPr>
          <p:cNvPr id="15" name="Picture 2"/>
          <p:cNvPicPr>
            <a:picLocks noChangeAspect="1" noChangeArrowheads="1"/>
          </p:cNvPicPr>
          <p:nvPr/>
        </p:nvPicPr>
        <p:blipFill>
          <a:blip r:embed="rId4"/>
          <a:srcRect/>
          <a:stretch>
            <a:fillRect/>
          </a:stretch>
        </p:blipFill>
        <p:spPr bwMode="auto">
          <a:xfrm>
            <a:off x="5105400" y="4416141"/>
            <a:ext cx="4871190" cy="2348996"/>
          </a:xfrm>
          <a:prstGeom prst="rect">
            <a:avLst/>
          </a:prstGeom>
          <a:noFill/>
          <a:ln w="9525">
            <a:noFill/>
            <a:miter lim="800000"/>
            <a:headEnd/>
            <a:tailEnd/>
          </a:ln>
          <a:effectLst/>
        </p:spPr>
      </p:pic>
    </p:spTree>
    <p:extLst>
      <p:ext uri="{BB962C8B-B14F-4D97-AF65-F5344CB8AC3E}">
        <p14:creationId xmlns:p14="http://schemas.microsoft.com/office/powerpoint/2010/main" val="28715068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MOUSE</a:t>
            </a:r>
          </a:p>
        </p:txBody>
      </p:sp>
      <p:sp>
        <p:nvSpPr>
          <p:cNvPr id="3" name="Rectangle 2"/>
          <p:cNvSpPr/>
          <p:nvPr/>
        </p:nvSpPr>
        <p:spPr>
          <a:xfrm>
            <a:off x="-152400" y="1268413"/>
            <a:ext cx="7924800" cy="2554545"/>
          </a:xfrm>
          <a:prstGeom prst="rect">
            <a:avLst/>
          </a:prstGeom>
        </p:spPr>
        <p:txBody>
          <a:bodyPr wrap="square">
            <a:spAutoFit/>
          </a:bodyPr>
          <a:lstStyle/>
          <a:p>
            <a:pPr lvl="1" algn="just">
              <a:buFont typeface="Wingdings" pitchFamily="2" charset="2"/>
              <a:buChar char="Ø"/>
            </a:pPr>
            <a:r>
              <a:rPr lang="en-US" sz="2000" dirty="0" smtClean="0">
                <a:latin typeface="Calibri" panose="020F0502020204030204" pitchFamily="34" charset="0"/>
                <a:cs typeface="Times New Roman" pitchFamily="18" charset="0"/>
              </a:rPr>
              <a:t> A </a:t>
            </a:r>
            <a:r>
              <a:rPr lang="en-US" sz="2000" dirty="0">
                <a:latin typeface="Calibri" panose="020F0502020204030204" pitchFamily="34" charset="0"/>
                <a:cs typeface="Times New Roman" pitchFamily="18" charset="0"/>
              </a:rPr>
              <a:t>computer mouse is a hand-held pointing device that detects </a:t>
            </a:r>
            <a:r>
              <a:rPr lang="en-US" sz="2000" dirty="0" smtClean="0">
                <a:latin typeface="Calibri" panose="020F0502020204030204" pitchFamily="34" charset="0"/>
                <a:cs typeface="Times New Roman" pitchFamily="18" charset="0"/>
              </a:rPr>
              <a:t>two-dimensional </a:t>
            </a:r>
            <a:r>
              <a:rPr lang="en-US" sz="2000" dirty="0">
                <a:latin typeface="Calibri" panose="020F0502020204030204" pitchFamily="34" charset="0"/>
                <a:cs typeface="Times New Roman" pitchFamily="18" charset="0"/>
              </a:rPr>
              <a:t>motion relative to a surface. This motion is typically </a:t>
            </a:r>
            <a:r>
              <a:rPr lang="en-US" sz="2000" dirty="0" smtClean="0">
                <a:latin typeface="Calibri" panose="020F0502020204030204" pitchFamily="34" charset="0"/>
                <a:cs typeface="Times New Roman" pitchFamily="18" charset="0"/>
              </a:rPr>
              <a:t>translated </a:t>
            </a:r>
            <a:r>
              <a:rPr lang="en-US" sz="2000" dirty="0">
                <a:latin typeface="Calibri" panose="020F0502020204030204" pitchFamily="34" charset="0"/>
                <a:cs typeface="Times New Roman" pitchFamily="18" charset="0"/>
              </a:rPr>
              <a:t>into the motion of a pointer on a display, which allows a </a:t>
            </a:r>
            <a:r>
              <a:rPr lang="en-US" sz="2000" dirty="0" smtClean="0">
                <a:latin typeface="Calibri" panose="020F0502020204030204" pitchFamily="34" charset="0"/>
                <a:cs typeface="Times New Roman" pitchFamily="18" charset="0"/>
              </a:rPr>
              <a:t> smooth </a:t>
            </a:r>
            <a:r>
              <a:rPr lang="en-US" sz="2000" dirty="0">
                <a:latin typeface="Calibri" panose="020F0502020204030204" pitchFamily="34" charset="0"/>
                <a:cs typeface="Times New Roman" pitchFamily="18" charset="0"/>
              </a:rPr>
              <a:t>control of the graphical user interface.</a:t>
            </a:r>
          </a:p>
          <a:p>
            <a:pPr lvl="1" algn="just">
              <a:buNone/>
            </a:pPr>
            <a:endParaRPr lang="en-US" sz="2000" dirty="0">
              <a:latin typeface="Calibri" panose="020F0502020204030204" pitchFamily="34" charset="0"/>
              <a:cs typeface="Times New Roman" pitchFamily="18" charset="0"/>
            </a:endParaRPr>
          </a:p>
          <a:p>
            <a:pPr lvl="1" algn="just">
              <a:buFont typeface="Wingdings" pitchFamily="2" charset="2"/>
              <a:buChar char="Ø"/>
            </a:pPr>
            <a:r>
              <a:rPr lang="en-US" sz="2000" dirty="0" smtClean="0">
                <a:latin typeface="Calibri" panose="020F0502020204030204" pitchFamily="34" charset="0"/>
                <a:cs typeface="Times New Roman" pitchFamily="18" charset="0"/>
              </a:rPr>
              <a:t> The </a:t>
            </a:r>
            <a:r>
              <a:rPr lang="en-US" sz="2000" dirty="0">
                <a:latin typeface="Calibri" panose="020F0502020204030204" pitchFamily="34" charset="0"/>
                <a:cs typeface="Times New Roman" pitchFamily="18" charset="0"/>
              </a:rPr>
              <a:t>mouse was originally known as the </a:t>
            </a:r>
            <a:r>
              <a:rPr lang="en-US" sz="2000" b="1" dirty="0">
                <a:latin typeface="Calibri" panose="020F0502020204030204" pitchFamily="34" charset="0"/>
                <a:cs typeface="Times New Roman" pitchFamily="18" charset="0"/>
              </a:rPr>
              <a:t>X-Y Position Indicator </a:t>
            </a:r>
            <a:r>
              <a:rPr lang="en-US" sz="2000" b="1" dirty="0" smtClean="0">
                <a:latin typeface="Calibri" panose="020F0502020204030204" pitchFamily="34" charset="0"/>
                <a:cs typeface="Times New Roman" pitchFamily="18" charset="0"/>
              </a:rPr>
              <a:t> </a:t>
            </a:r>
            <a:r>
              <a:rPr lang="en-US" sz="2000" dirty="0" smtClean="0">
                <a:latin typeface="Calibri" panose="020F0502020204030204" pitchFamily="34" charset="0"/>
                <a:cs typeface="Times New Roman" pitchFamily="18" charset="0"/>
              </a:rPr>
              <a:t>for </a:t>
            </a:r>
            <a:r>
              <a:rPr lang="en-US" sz="2000" dirty="0">
                <a:latin typeface="Calibri" panose="020F0502020204030204" pitchFamily="34" charset="0"/>
                <a:cs typeface="Times New Roman" pitchFamily="18" charset="0"/>
              </a:rPr>
              <a:t>a Display System and was invented by </a:t>
            </a:r>
            <a:r>
              <a:rPr lang="en-US" sz="2000" b="1" dirty="0">
                <a:latin typeface="Calibri" panose="020F0502020204030204" pitchFamily="34" charset="0"/>
                <a:cs typeface="Times New Roman" pitchFamily="18" charset="0"/>
              </a:rPr>
              <a:t>Douglas </a:t>
            </a:r>
            <a:r>
              <a:rPr lang="en-US" sz="2000" b="1" dirty="0" err="1">
                <a:latin typeface="Calibri" panose="020F0502020204030204" pitchFamily="34" charset="0"/>
                <a:cs typeface="Times New Roman" pitchFamily="18" charset="0"/>
              </a:rPr>
              <a:t>Engelbart</a:t>
            </a:r>
            <a:r>
              <a:rPr lang="en-US" sz="2000" b="1" dirty="0">
                <a:latin typeface="Calibri" panose="020F0502020204030204" pitchFamily="34" charset="0"/>
                <a:cs typeface="Times New Roman" pitchFamily="18" charset="0"/>
              </a:rPr>
              <a:t> </a:t>
            </a:r>
            <a:r>
              <a:rPr lang="en-US" sz="2000" b="1" dirty="0" smtClean="0">
                <a:latin typeface="Calibri" panose="020F0502020204030204" pitchFamily="34" charset="0"/>
                <a:cs typeface="Times New Roman" pitchFamily="18" charset="0"/>
              </a:rPr>
              <a:t> </a:t>
            </a:r>
            <a:r>
              <a:rPr lang="en-US" sz="2000" dirty="0" smtClean="0">
                <a:latin typeface="Calibri" panose="020F0502020204030204" pitchFamily="34" charset="0"/>
                <a:cs typeface="Times New Roman" pitchFamily="18" charset="0"/>
              </a:rPr>
              <a:t>in </a:t>
            </a:r>
            <a:r>
              <a:rPr lang="en-US" sz="2000" dirty="0">
                <a:latin typeface="Calibri" panose="020F0502020204030204" pitchFamily="34" charset="0"/>
                <a:cs typeface="Times New Roman" pitchFamily="18" charset="0"/>
              </a:rPr>
              <a:t>1963 while working at Xerox PARC.</a:t>
            </a:r>
          </a:p>
        </p:txBody>
      </p:sp>
      <p:pic>
        <p:nvPicPr>
          <p:cNvPr id="4" name="Content Placeholder 4" descr="mouse.png"/>
          <p:cNvPicPr>
            <a:picLocks noChangeAspect="1"/>
          </p:cNvPicPr>
          <p:nvPr/>
        </p:nvPicPr>
        <p:blipFill>
          <a:blip r:embed="rId2"/>
          <a:stretch>
            <a:fillRect/>
          </a:stretch>
        </p:blipFill>
        <p:spPr>
          <a:xfrm>
            <a:off x="7315200" y="2443082"/>
            <a:ext cx="4274047" cy="4250178"/>
          </a:xfrm>
          <a:prstGeom prst="rect">
            <a:avLst/>
          </a:prstGeom>
        </p:spPr>
      </p:pic>
    </p:spTree>
    <p:extLst>
      <p:ext uri="{BB962C8B-B14F-4D97-AF65-F5344CB8AC3E}">
        <p14:creationId xmlns:p14="http://schemas.microsoft.com/office/powerpoint/2010/main" val="4015945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MOUSE TYPES</a:t>
            </a:r>
          </a:p>
        </p:txBody>
      </p:sp>
      <p:sp>
        <p:nvSpPr>
          <p:cNvPr id="4" name="Rectangle 3"/>
          <p:cNvSpPr/>
          <p:nvPr/>
        </p:nvSpPr>
        <p:spPr>
          <a:xfrm>
            <a:off x="427866" y="1568950"/>
            <a:ext cx="3361305" cy="523220"/>
          </a:xfrm>
          <a:prstGeom prst="rect">
            <a:avLst/>
          </a:prstGeom>
        </p:spPr>
        <p:txBody>
          <a:bodyPr wrap="none">
            <a:spAutoFit/>
          </a:bodyPr>
          <a:lstStyle/>
          <a:p>
            <a:r>
              <a:rPr lang="en-US" sz="2800" b="1" dirty="0" smtClean="0">
                <a:latin typeface="Calibri" panose="020F0502020204030204" pitchFamily="34" charset="0"/>
              </a:rPr>
              <a:t>1. Mechanical </a:t>
            </a:r>
            <a:r>
              <a:rPr lang="en-US" sz="2800" b="1" dirty="0">
                <a:latin typeface="Calibri" panose="020F0502020204030204" pitchFamily="34" charset="0"/>
              </a:rPr>
              <a:t>Mouse</a:t>
            </a:r>
          </a:p>
        </p:txBody>
      </p:sp>
      <p:sp>
        <p:nvSpPr>
          <p:cNvPr id="6" name="Content Placeholder 3"/>
          <p:cNvSpPr txBox="1">
            <a:spLocks/>
          </p:cNvSpPr>
          <p:nvPr/>
        </p:nvSpPr>
        <p:spPr>
          <a:xfrm>
            <a:off x="-304800" y="2241252"/>
            <a:ext cx="10212018" cy="2995737"/>
          </a:xfrm>
          <a:prstGeom prst="rect">
            <a:avLst/>
          </a:prstGeom>
        </p:spPr>
        <p:txBody>
          <a:bodyPr vert="horz" lIns="396000" tIns="45720" rIns="91440" bIns="45720" rtlCol="0" anchor="t">
            <a:normAutofit/>
          </a:bodyPr>
          <a:lstStyle>
            <a:lvl1pPr marL="0" indent="0" algn="l" defTabSz="914400" rtl="0" eaLnBrk="1" latinLnBrk="0" hangingPunct="1">
              <a:spcBef>
                <a:spcPct val="20000"/>
              </a:spcBef>
              <a:buFont typeface="Arial" pitchFamily="34" charset="0"/>
              <a:buNone/>
              <a:defRPr sz="1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buFont typeface="Wingdings" pitchFamily="2" charset="2"/>
              <a:buChar char="Ø"/>
            </a:pPr>
            <a:r>
              <a:rPr lang="en-US" sz="2400" dirty="0">
                <a:latin typeface="Calibri" panose="020F0502020204030204" pitchFamily="34" charset="0"/>
                <a:cs typeface="Times New Roman" pitchFamily="18" charset="0"/>
              </a:rPr>
              <a:t>Bill English created a ball mouse in 1972</a:t>
            </a:r>
          </a:p>
          <a:p>
            <a:pPr lvl="1" algn="just">
              <a:buFont typeface="Wingdings" pitchFamily="2" charset="2"/>
              <a:buChar char="Ø"/>
            </a:pPr>
            <a:r>
              <a:rPr lang="en-US" sz="2400" dirty="0">
                <a:latin typeface="Calibri" panose="020F0502020204030204" pitchFamily="34" charset="0"/>
                <a:cs typeface="Times New Roman" pitchFamily="18" charset="0"/>
              </a:rPr>
              <a:t>The ball mouse replaced the external wheels with a single ball that could rotate in any direction </a:t>
            </a:r>
          </a:p>
        </p:txBody>
      </p:sp>
      <p:pic>
        <p:nvPicPr>
          <p:cNvPr id="8" name="Picture 7" descr="C:\Users\sandhya\Desktop\Evo Mouse\Logitechms48.jpg"/>
          <p:cNvPicPr/>
          <p:nvPr/>
        </p:nvPicPr>
        <p:blipFill>
          <a:blip r:embed="rId2" cstate="print"/>
          <a:srcRect/>
          <a:stretch>
            <a:fillRect/>
          </a:stretch>
        </p:blipFill>
        <p:spPr bwMode="auto">
          <a:xfrm>
            <a:off x="7461026" y="3649205"/>
            <a:ext cx="3963566" cy="3235299"/>
          </a:xfrm>
          <a:prstGeom prst="rect">
            <a:avLst/>
          </a:prstGeom>
          <a:noFill/>
          <a:ln w="9525">
            <a:noFill/>
            <a:miter lim="800000"/>
            <a:headEnd/>
            <a:tailEnd/>
          </a:ln>
        </p:spPr>
      </p:pic>
    </p:spTree>
    <p:extLst>
      <p:ext uri="{BB962C8B-B14F-4D97-AF65-F5344CB8AC3E}">
        <p14:creationId xmlns:p14="http://schemas.microsoft.com/office/powerpoint/2010/main" val="3962482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tx1"/>
                </a:solidFill>
              </a:rPr>
              <a:t>2. Optical Mouse </a:t>
            </a:r>
          </a:p>
        </p:txBody>
      </p:sp>
      <p:sp>
        <p:nvSpPr>
          <p:cNvPr id="4" name="Content Placeholder 2"/>
          <p:cNvSpPr txBox="1">
            <a:spLocks/>
          </p:cNvSpPr>
          <p:nvPr/>
        </p:nvSpPr>
        <p:spPr>
          <a:xfrm>
            <a:off x="685800" y="1301543"/>
            <a:ext cx="6781800" cy="2811760"/>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00000"/>
              </a:lnSpc>
              <a:buClrTx/>
              <a:buFont typeface="Wingdings" pitchFamily="2" charset="2"/>
              <a:buChar char="Ø"/>
            </a:pPr>
            <a:r>
              <a:rPr lang="en-US" sz="2000" dirty="0">
                <a:latin typeface="Calibri" panose="020F0502020204030204" pitchFamily="34" charset="0"/>
                <a:cs typeface="Times New Roman" pitchFamily="18" charset="0"/>
              </a:rPr>
              <a:t>An optical mouse was developed in around </a:t>
            </a:r>
            <a:r>
              <a:rPr lang="en-US" sz="2000" dirty="0" smtClean="0">
                <a:latin typeface="Calibri" panose="020F0502020204030204" pitchFamily="34" charset="0"/>
                <a:cs typeface="Times New Roman" pitchFamily="18" charset="0"/>
              </a:rPr>
              <a:t>1980</a:t>
            </a:r>
          </a:p>
          <a:p>
            <a:pPr lvl="1" algn="just">
              <a:lnSpc>
                <a:spcPct val="100000"/>
              </a:lnSpc>
              <a:buClrTx/>
              <a:buFont typeface="Wingdings" pitchFamily="2" charset="2"/>
              <a:buChar char="Ø"/>
            </a:pPr>
            <a:endParaRPr lang="en-US" sz="2000" dirty="0">
              <a:latin typeface="Calibri" panose="020F0502020204030204" pitchFamily="34" charset="0"/>
              <a:cs typeface="Times New Roman" pitchFamily="18" charset="0"/>
            </a:endParaRPr>
          </a:p>
          <a:p>
            <a:pPr lvl="1" algn="just">
              <a:lnSpc>
                <a:spcPct val="100000"/>
              </a:lnSpc>
              <a:buClrTx/>
              <a:buFont typeface="Wingdings" pitchFamily="2" charset="2"/>
              <a:buChar char="Ø"/>
            </a:pPr>
            <a:r>
              <a:rPr lang="en-US" sz="2000" dirty="0">
                <a:latin typeface="Calibri" panose="020F0502020204030204" pitchFamily="34" charset="0"/>
                <a:cs typeface="Times New Roman" pitchFamily="18" charset="0"/>
              </a:rPr>
              <a:t>Optical mouse make use of one or more light-emitting diodes  (LEDs) and </a:t>
            </a:r>
            <a:r>
              <a:rPr lang="en-US" sz="2000" dirty="0" smtClean="0">
                <a:latin typeface="Calibri" panose="020F0502020204030204" pitchFamily="34" charset="0"/>
                <a:cs typeface="Times New Roman" pitchFamily="18" charset="0"/>
              </a:rPr>
              <a:t>an </a:t>
            </a:r>
            <a:r>
              <a:rPr lang="en-US" sz="2000" dirty="0">
                <a:latin typeface="Calibri" panose="020F0502020204030204" pitchFamily="34" charset="0"/>
                <a:cs typeface="Times New Roman" pitchFamily="18" charset="0"/>
              </a:rPr>
              <a:t>photodiodes to detect movement relative to the underlying </a:t>
            </a:r>
            <a:r>
              <a:rPr lang="en-US" sz="2000" dirty="0" smtClean="0">
                <a:latin typeface="Calibri" panose="020F0502020204030204" pitchFamily="34" charset="0"/>
                <a:cs typeface="Times New Roman" pitchFamily="18" charset="0"/>
              </a:rPr>
              <a:t>surface</a:t>
            </a:r>
          </a:p>
          <a:p>
            <a:pPr lvl="1" algn="just">
              <a:lnSpc>
                <a:spcPct val="100000"/>
              </a:lnSpc>
              <a:buClrTx/>
              <a:buFont typeface="Wingdings" pitchFamily="2" charset="2"/>
              <a:buChar char="Ø"/>
            </a:pPr>
            <a:endParaRPr lang="en-US" sz="2000" dirty="0">
              <a:latin typeface="Calibri" panose="020F0502020204030204" pitchFamily="34" charset="0"/>
              <a:cs typeface="Times New Roman" pitchFamily="18" charset="0"/>
            </a:endParaRPr>
          </a:p>
          <a:p>
            <a:pPr lvl="1" algn="just">
              <a:lnSpc>
                <a:spcPct val="100000"/>
              </a:lnSpc>
              <a:buClrTx/>
              <a:buFont typeface="Wingdings" pitchFamily="2" charset="2"/>
              <a:buChar char="Ø"/>
            </a:pPr>
            <a:r>
              <a:rPr lang="en-US" sz="2000" dirty="0">
                <a:latin typeface="Calibri" panose="020F0502020204030204" pitchFamily="34" charset="0"/>
                <a:cs typeface="Times New Roman" pitchFamily="18" charset="0"/>
              </a:rPr>
              <a:t>It is unable to detect movement on surfaces like glass</a:t>
            </a:r>
          </a:p>
          <a:p>
            <a:pPr lvl="1" algn="just">
              <a:lnSpc>
                <a:spcPct val="100000"/>
              </a:lnSpc>
              <a:buClrTx/>
              <a:buFont typeface="Wingdings" pitchFamily="2" charset="2"/>
              <a:buChar char="Ø"/>
            </a:pPr>
            <a:endParaRPr lang="en-US" sz="2000" dirty="0">
              <a:latin typeface="Calibri" panose="020F0502020204030204" pitchFamily="34" charset="0"/>
              <a:cs typeface="Times New Roman" pitchFamily="18" charset="0"/>
            </a:endParaRPr>
          </a:p>
          <a:p>
            <a:pPr algn="just">
              <a:lnSpc>
                <a:spcPct val="100000"/>
              </a:lnSpc>
            </a:pPr>
            <a:endParaRPr lang="en-US" sz="2400" dirty="0">
              <a:latin typeface="Calibri" panose="020F0502020204030204" pitchFamily="34" charset="0"/>
            </a:endParaRPr>
          </a:p>
        </p:txBody>
      </p:sp>
      <p:pic>
        <p:nvPicPr>
          <p:cNvPr id="5" name="Picture 2" descr="C:\Users\AKSHAY\Desktop\images.jpg"/>
          <p:cNvPicPr>
            <a:picLocks noChangeAspect="1" noChangeArrowheads="1"/>
          </p:cNvPicPr>
          <p:nvPr/>
        </p:nvPicPr>
        <p:blipFill>
          <a:blip r:embed="rId2"/>
          <a:srcRect/>
          <a:stretch>
            <a:fillRect/>
          </a:stretch>
        </p:blipFill>
        <p:spPr bwMode="auto">
          <a:xfrm>
            <a:off x="7696200" y="2743866"/>
            <a:ext cx="3488287" cy="3071588"/>
          </a:xfrm>
          <a:prstGeom prst="rect">
            <a:avLst/>
          </a:prstGeom>
          <a:noFill/>
        </p:spPr>
      </p:pic>
    </p:spTree>
    <p:extLst>
      <p:ext uri="{BB962C8B-B14F-4D97-AF65-F5344CB8AC3E}">
        <p14:creationId xmlns:p14="http://schemas.microsoft.com/office/powerpoint/2010/main" val="1277722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tx1"/>
                </a:solidFill>
              </a:rPr>
              <a:t>3. Wireless </a:t>
            </a:r>
            <a:r>
              <a:rPr lang="en-US" sz="3200" dirty="0">
                <a:solidFill>
                  <a:schemeClr val="tx1"/>
                </a:solidFill>
              </a:rPr>
              <a:t>Mouse</a:t>
            </a:r>
          </a:p>
        </p:txBody>
      </p:sp>
      <p:sp>
        <p:nvSpPr>
          <p:cNvPr id="4" name="Content Placeholder 2"/>
          <p:cNvSpPr txBox="1">
            <a:spLocks/>
          </p:cNvSpPr>
          <p:nvPr/>
        </p:nvSpPr>
        <p:spPr>
          <a:xfrm>
            <a:off x="685800" y="1301543"/>
            <a:ext cx="6781800" cy="2811760"/>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00000"/>
              </a:lnSpc>
              <a:buClrTx/>
              <a:buFont typeface="Wingdings" pitchFamily="2" charset="2"/>
              <a:buChar char="Ø"/>
            </a:pPr>
            <a:r>
              <a:rPr lang="en-US" sz="2000" dirty="0">
                <a:latin typeface="Calibri" panose="020F0502020204030204" pitchFamily="34" charset="0"/>
                <a:cs typeface="Times New Roman" pitchFamily="18" charset="0"/>
              </a:rPr>
              <a:t>Wireless  Mouse does not consist of  any cords  to connect mouse to the </a:t>
            </a:r>
            <a:r>
              <a:rPr lang="en-US" sz="2000" dirty="0" smtClean="0">
                <a:latin typeface="Calibri" panose="020F0502020204030204" pitchFamily="34" charset="0"/>
                <a:cs typeface="Times New Roman" pitchFamily="18" charset="0"/>
              </a:rPr>
              <a:t>PC.</a:t>
            </a:r>
            <a:endParaRPr lang="en-US" sz="2000" dirty="0">
              <a:latin typeface="Calibri" panose="020F0502020204030204" pitchFamily="34" charset="0"/>
              <a:cs typeface="Times New Roman" pitchFamily="18" charset="0"/>
            </a:endParaRPr>
          </a:p>
          <a:p>
            <a:pPr lvl="1" algn="just">
              <a:lnSpc>
                <a:spcPct val="100000"/>
              </a:lnSpc>
              <a:buClrTx/>
              <a:buFont typeface="Wingdings" pitchFamily="2" charset="2"/>
              <a:buChar char="Ø"/>
            </a:pPr>
            <a:endParaRPr lang="en-US" sz="2000" dirty="0">
              <a:latin typeface="Calibri" panose="020F0502020204030204" pitchFamily="34" charset="0"/>
              <a:cs typeface="Times New Roman" pitchFamily="18" charset="0"/>
            </a:endParaRPr>
          </a:p>
          <a:p>
            <a:pPr lvl="1" algn="just">
              <a:lnSpc>
                <a:spcPct val="100000"/>
              </a:lnSpc>
              <a:buClrTx/>
              <a:buFont typeface="Wingdings" pitchFamily="2" charset="2"/>
              <a:buChar char="Ø"/>
            </a:pPr>
            <a:r>
              <a:rPr lang="en-US" sz="2000" dirty="0">
                <a:latin typeface="Calibri" panose="020F0502020204030204" pitchFamily="34" charset="0"/>
                <a:cs typeface="Times New Roman" pitchFamily="18" charset="0"/>
              </a:rPr>
              <a:t>Cordless or wireless mouse transmit data via infrared radiation or Bluetooth </a:t>
            </a:r>
            <a:r>
              <a:rPr lang="en-US" sz="2000" dirty="0" smtClean="0">
                <a:latin typeface="Calibri" panose="020F0502020204030204" pitchFamily="34" charset="0"/>
                <a:cs typeface="Times New Roman" pitchFamily="18" charset="0"/>
              </a:rPr>
              <a:t>signals.</a:t>
            </a:r>
            <a:endParaRPr lang="en-US" sz="2000" dirty="0">
              <a:latin typeface="Calibri" panose="020F0502020204030204" pitchFamily="34" charset="0"/>
              <a:cs typeface="Times New Roman" pitchFamily="18" charset="0"/>
            </a:endParaRPr>
          </a:p>
          <a:p>
            <a:pPr lvl="1" algn="just">
              <a:lnSpc>
                <a:spcPct val="100000"/>
              </a:lnSpc>
              <a:buClrTx/>
              <a:buFont typeface="Wingdings" pitchFamily="2" charset="2"/>
              <a:buChar char="Ø"/>
            </a:pPr>
            <a:endParaRPr lang="en-US" sz="2000" dirty="0">
              <a:latin typeface="Calibri" panose="020F0502020204030204" pitchFamily="34" charset="0"/>
              <a:cs typeface="Times New Roman" pitchFamily="18" charset="0"/>
            </a:endParaRPr>
          </a:p>
          <a:p>
            <a:pPr lvl="1" algn="just">
              <a:lnSpc>
                <a:spcPct val="100000"/>
              </a:lnSpc>
              <a:buClrTx/>
              <a:buFont typeface="Wingdings" pitchFamily="2" charset="2"/>
              <a:buChar char="Ø"/>
            </a:pPr>
            <a:r>
              <a:rPr lang="en-US" sz="2000" dirty="0">
                <a:latin typeface="Calibri" panose="020F0502020204030204" pitchFamily="34" charset="0"/>
                <a:cs typeface="Times New Roman" pitchFamily="18" charset="0"/>
              </a:rPr>
              <a:t>This consist of Transmitter and Receiver part connected trough </a:t>
            </a:r>
            <a:r>
              <a:rPr lang="en-US" sz="2000" dirty="0" smtClean="0">
                <a:latin typeface="Calibri" panose="020F0502020204030204" pitchFamily="34" charset="0"/>
                <a:cs typeface="Times New Roman" pitchFamily="18" charset="0"/>
              </a:rPr>
              <a:t>wirelessly.</a:t>
            </a:r>
            <a:endParaRPr lang="en-US" sz="2000" dirty="0">
              <a:latin typeface="Calibri" panose="020F0502020204030204" pitchFamily="34" charset="0"/>
              <a:cs typeface="Times New Roman" pitchFamily="18" charset="0"/>
            </a:endParaRPr>
          </a:p>
          <a:p>
            <a:pPr lvl="1" algn="just">
              <a:lnSpc>
                <a:spcPct val="100000"/>
              </a:lnSpc>
              <a:buClrTx/>
              <a:buFont typeface="Wingdings" pitchFamily="2" charset="2"/>
              <a:buChar char="Ø"/>
            </a:pPr>
            <a:endParaRPr lang="en-US" sz="2000" dirty="0">
              <a:latin typeface="Calibri" panose="020F0502020204030204" pitchFamily="34" charset="0"/>
              <a:cs typeface="Times New Roman" pitchFamily="18" charset="0"/>
            </a:endParaRPr>
          </a:p>
          <a:p>
            <a:pPr lvl="1" algn="just">
              <a:lnSpc>
                <a:spcPct val="100000"/>
              </a:lnSpc>
              <a:buClrTx/>
              <a:buFont typeface="Wingdings" pitchFamily="2" charset="2"/>
              <a:buChar char="Ø"/>
            </a:pPr>
            <a:endParaRPr lang="en-US" sz="2000" dirty="0">
              <a:latin typeface="Calibri" panose="020F0502020204030204" pitchFamily="34" charset="0"/>
              <a:cs typeface="Times New Roman" pitchFamily="18" charset="0"/>
            </a:endParaRPr>
          </a:p>
          <a:p>
            <a:pPr lvl="1" algn="just">
              <a:lnSpc>
                <a:spcPct val="100000"/>
              </a:lnSpc>
              <a:buClrTx/>
              <a:buFont typeface="Wingdings" pitchFamily="2" charset="2"/>
              <a:buChar char="Ø"/>
            </a:pPr>
            <a:endParaRPr lang="en-US" sz="2000" dirty="0">
              <a:latin typeface="Calibri" panose="020F0502020204030204" pitchFamily="34" charset="0"/>
              <a:cs typeface="Times New Roman" pitchFamily="18" charset="0"/>
            </a:endParaRPr>
          </a:p>
          <a:p>
            <a:pPr algn="just">
              <a:lnSpc>
                <a:spcPct val="100000"/>
              </a:lnSpc>
            </a:pPr>
            <a:endParaRPr lang="en-US" sz="2400" dirty="0">
              <a:latin typeface="Calibri" panose="020F0502020204030204" pitchFamily="34" charset="0"/>
            </a:endParaRPr>
          </a:p>
        </p:txBody>
      </p:sp>
      <p:pic>
        <p:nvPicPr>
          <p:cNvPr id="7" name="Picture 6" descr="C:\Users\sandhya\Desktop\Evo Mouse\800px-Microsoft-wireless-mouse.jpg"/>
          <p:cNvPicPr/>
          <p:nvPr/>
        </p:nvPicPr>
        <p:blipFill>
          <a:blip r:embed="rId2"/>
          <a:srcRect/>
          <a:stretch>
            <a:fillRect/>
          </a:stretch>
        </p:blipFill>
        <p:spPr bwMode="auto">
          <a:xfrm rot="5400000">
            <a:off x="7764053" y="3045061"/>
            <a:ext cx="3657599" cy="3663478"/>
          </a:xfrm>
          <a:prstGeom prst="rect">
            <a:avLst/>
          </a:prstGeom>
          <a:noFill/>
          <a:ln w="9525">
            <a:noFill/>
            <a:miter lim="800000"/>
            <a:headEnd/>
            <a:tailEnd/>
          </a:ln>
        </p:spPr>
      </p:pic>
    </p:spTree>
    <p:extLst>
      <p:ext uri="{BB962C8B-B14F-4D97-AF65-F5344CB8AC3E}">
        <p14:creationId xmlns:p14="http://schemas.microsoft.com/office/powerpoint/2010/main" val="1700693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tx1"/>
                </a:solidFill>
              </a:rPr>
              <a:t>4. </a:t>
            </a:r>
            <a:r>
              <a:rPr lang="en-US" sz="3200" dirty="0" err="1">
                <a:solidFill>
                  <a:schemeClr val="tx1"/>
                </a:solidFill>
              </a:rPr>
              <a:t>Evo</a:t>
            </a:r>
            <a:r>
              <a:rPr lang="en-US" sz="3200" dirty="0">
                <a:solidFill>
                  <a:schemeClr val="tx1"/>
                </a:solidFill>
              </a:rPr>
              <a:t> </a:t>
            </a:r>
            <a:r>
              <a:rPr lang="en-US" sz="3200" dirty="0" smtClean="0">
                <a:solidFill>
                  <a:schemeClr val="tx1"/>
                </a:solidFill>
              </a:rPr>
              <a:t>Mouse</a:t>
            </a:r>
            <a:endParaRPr lang="en-US" sz="3200" dirty="0">
              <a:solidFill>
                <a:schemeClr val="tx1"/>
              </a:solidFill>
            </a:endParaRPr>
          </a:p>
        </p:txBody>
      </p:sp>
      <p:sp>
        <p:nvSpPr>
          <p:cNvPr id="4" name="Content Placeholder 2"/>
          <p:cNvSpPr txBox="1">
            <a:spLocks/>
          </p:cNvSpPr>
          <p:nvPr/>
        </p:nvSpPr>
        <p:spPr>
          <a:xfrm>
            <a:off x="685800" y="1301543"/>
            <a:ext cx="6172200" cy="2811760"/>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00000"/>
              </a:lnSpc>
              <a:buClrTx/>
              <a:buFont typeface="Wingdings" pitchFamily="2" charset="2"/>
              <a:buChar char="Ø"/>
            </a:pPr>
            <a:r>
              <a:rPr lang="en-US" sz="2000" dirty="0">
                <a:latin typeface="Calibri" panose="020F0502020204030204" pitchFamily="34" charset="0"/>
                <a:cs typeface="Times New Roman" pitchFamily="18" charset="0"/>
              </a:rPr>
              <a:t>The </a:t>
            </a:r>
            <a:r>
              <a:rPr lang="en-US" sz="2000" dirty="0" err="1">
                <a:latin typeface="Calibri" panose="020F0502020204030204" pitchFamily="34" charset="0"/>
                <a:cs typeface="Times New Roman" pitchFamily="18" charset="0"/>
              </a:rPr>
              <a:t>Evo</a:t>
            </a:r>
            <a:r>
              <a:rPr lang="en-US" sz="2000" dirty="0">
                <a:latin typeface="Calibri" panose="020F0502020204030204" pitchFamily="34" charset="0"/>
                <a:cs typeface="Times New Roman" pitchFamily="18" charset="0"/>
              </a:rPr>
              <a:t> Mouse is the evolution of the computer mouse.</a:t>
            </a:r>
          </a:p>
          <a:p>
            <a:pPr lvl="1" algn="just">
              <a:lnSpc>
                <a:spcPct val="100000"/>
              </a:lnSpc>
              <a:buClrTx/>
              <a:buFont typeface="Wingdings" pitchFamily="2" charset="2"/>
              <a:buChar char="Ø"/>
            </a:pPr>
            <a:endParaRPr lang="en-US" sz="2000" dirty="0">
              <a:latin typeface="Calibri" panose="020F0502020204030204" pitchFamily="34" charset="0"/>
              <a:cs typeface="Times New Roman" pitchFamily="18" charset="0"/>
            </a:endParaRPr>
          </a:p>
          <a:p>
            <a:pPr lvl="1" algn="just">
              <a:lnSpc>
                <a:spcPct val="100000"/>
              </a:lnSpc>
              <a:buClrTx/>
              <a:buFont typeface="Wingdings" pitchFamily="2" charset="2"/>
              <a:buChar char="Ø"/>
            </a:pPr>
            <a:r>
              <a:rPr lang="en-US" sz="2000" dirty="0" err="1">
                <a:latin typeface="Calibri" panose="020F0502020204030204" pitchFamily="34" charset="0"/>
                <a:cs typeface="Times New Roman" pitchFamily="18" charset="0"/>
              </a:rPr>
              <a:t>Evo</a:t>
            </a:r>
            <a:r>
              <a:rPr lang="en-US" sz="2000" dirty="0">
                <a:latin typeface="Calibri" panose="020F0502020204030204" pitchFamily="34" charset="0"/>
                <a:cs typeface="Times New Roman" pitchFamily="18" charset="0"/>
              </a:rPr>
              <a:t> Mouse is a dog – shaped device that functions </a:t>
            </a:r>
            <a:r>
              <a:rPr lang="en-US" sz="2000" dirty="0" smtClean="0">
                <a:latin typeface="Calibri" panose="020F0502020204030204" pitchFamily="34" charset="0"/>
                <a:cs typeface="Times New Roman" pitchFamily="18" charset="0"/>
              </a:rPr>
              <a:t>differently </a:t>
            </a:r>
            <a:r>
              <a:rPr lang="en-US" sz="2000" dirty="0">
                <a:latin typeface="Calibri" panose="020F0502020204030204" pitchFamily="34" charset="0"/>
                <a:cs typeface="Times New Roman" pitchFamily="18" charset="0"/>
              </a:rPr>
              <a:t>and not like </a:t>
            </a:r>
            <a:r>
              <a:rPr lang="en-US" sz="2000" dirty="0" smtClean="0">
                <a:latin typeface="Calibri" panose="020F0502020204030204" pitchFamily="34" charset="0"/>
                <a:cs typeface="Times New Roman" pitchFamily="18" charset="0"/>
              </a:rPr>
              <a:t>the </a:t>
            </a:r>
            <a:r>
              <a:rPr lang="en-US" sz="2000" dirty="0">
                <a:latin typeface="Calibri" panose="020F0502020204030204" pitchFamily="34" charset="0"/>
                <a:cs typeface="Times New Roman" pitchFamily="18" charset="0"/>
              </a:rPr>
              <a:t>other </a:t>
            </a:r>
            <a:r>
              <a:rPr lang="en-US" sz="2000" dirty="0" smtClean="0">
                <a:latin typeface="Calibri" panose="020F0502020204030204" pitchFamily="34" charset="0"/>
                <a:cs typeface="Times New Roman" pitchFamily="18" charset="0"/>
              </a:rPr>
              <a:t>mouse.</a:t>
            </a:r>
            <a:endParaRPr lang="en-US" sz="2000" dirty="0">
              <a:latin typeface="Calibri" panose="020F0502020204030204" pitchFamily="34" charset="0"/>
              <a:cs typeface="Times New Roman" pitchFamily="18" charset="0"/>
            </a:endParaRPr>
          </a:p>
        </p:txBody>
      </p:sp>
      <p:pic>
        <p:nvPicPr>
          <p:cNvPr id="5" name="Picture 3"/>
          <p:cNvPicPr>
            <a:picLocks noChangeAspect="1" noChangeArrowheads="1"/>
          </p:cNvPicPr>
          <p:nvPr/>
        </p:nvPicPr>
        <p:blipFill>
          <a:blip r:embed="rId2" cstate="print"/>
          <a:srcRect/>
          <a:stretch>
            <a:fillRect/>
          </a:stretch>
        </p:blipFill>
        <p:spPr bwMode="auto">
          <a:xfrm>
            <a:off x="371545" y="4143120"/>
            <a:ext cx="7337386" cy="1822288"/>
          </a:xfrm>
          <a:prstGeom prst="rect">
            <a:avLst/>
          </a:prstGeom>
          <a:noFill/>
          <a:ln w="9525">
            <a:noFill/>
            <a:miter lim="800000"/>
            <a:headEnd/>
            <a:tailEnd/>
          </a:ln>
          <a:effectLst/>
        </p:spPr>
      </p:pic>
      <p:pic>
        <p:nvPicPr>
          <p:cNvPr id="6" name="Content Placeholder 4"/>
          <p:cNvPicPr>
            <a:picLocks noChangeAspect="1"/>
          </p:cNvPicPr>
          <p:nvPr/>
        </p:nvPicPr>
        <p:blipFill>
          <a:blip r:embed="rId3"/>
          <a:stretch>
            <a:fillRect/>
          </a:stretch>
        </p:blipFill>
        <p:spPr>
          <a:xfrm>
            <a:off x="7239000" y="685800"/>
            <a:ext cx="4760281" cy="3669958"/>
          </a:xfrm>
          <a:prstGeom prst="rect">
            <a:avLst/>
          </a:prstGeom>
        </p:spPr>
      </p:pic>
    </p:spTree>
    <p:extLst>
      <p:ext uri="{BB962C8B-B14F-4D97-AF65-F5344CB8AC3E}">
        <p14:creationId xmlns:p14="http://schemas.microsoft.com/office/powerpoint/2010/main" val="2030523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tx1"/>
                </a:solidFill>
              </a:rPr>
              <a:t>5. Hand Gestures</a:t>
            </a:r>
            <a:endParaRPr lang="en-US" sz="3200" dirty="0">
              <a:solidFill>
                <a:schemeClr val="tx1"/>
              </a:solidFill>
            </a:endParaRPr>
          </a:p>
        </p:txBody>
      </p:sp>
      <p:sp>
        <p:nvSpPr>
          <p:cNvPr id="4" name="Content Placeholder 2"/>
          <p:cNvSpPr txBox="1">
            <a:spLocks/>
          </p:cNvSpPr>
          <p:nvPr/>
        </p:nvSpPr>
        <p:spPr>
          <a:xfrm>
            <a:off x="685800" y="1301543"/>
            <a:ext cx="6172200" cy="2811760"/>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00000"/>
              </a:lnSpc>
              <a:buClrTx/>
              <a:buFont typeface="Wingdings" pitchFamily="2" charset="2"/>
              <a:buChar char="Ø"/>
            </a:pPr>
            <a:endParaRPr lang="en-US" sz="2000" dirty="0">
              <a:latin typeface="Calibri" panose="020F0502020204030204" pitchFamily="34" charset="0"/>
              <a:cs typeface="Times New Roman" pitchFamily="18" charset="0"/>
            </a:endParaRPr>
          </a:p>
        </p:txBody>
      </p:sp>
      <p:pic>
        <p:nvPicPr>
          <p:cNvPr id="7" name="Picture 6"/>
          <p:cNvPicPr>
            <a:picLocks noChangeAspect="1"/>
          </p:cNvPicPr>
          <p:nvPr/>
        </p:nvPicPr>
        <p:blipFill>
          <a:blip r:embed="rId2"/>
          <a:stretch>
            <a:fillRect/>
          </a:stretch>
        </p:blipFill>
        <p:spPr>
          <a:xfrm>
            <a:off x="5791200" y="609600"/>
            <a:ext cx="5396847" cy="5649051"/>
          </a:xfrm>
          <a:prstGeom prst="rect">
            <a:avLst/>
          </a:prstGeom>
        </p:spPr>
      </p:pic>
      <p:pic>
        <p:nvPicPr>
          <p:cNvPr id="8" name="Picture 7"/>
          <p:cNvPicPr>
            <a:picLocks noChangeAspect="1"/>
          </p:cNvPicPr>
          <p:nvPr/>
        </p:nvPicPr>
        <p:blipFill>
          <a:blip r:embed="rId3"/>
          <a:stretch>
            <a:fillRect/>
          </a:stretch>
        </p:blipFill>
        <p:spPr>
          <a:xfrm>
            <a:off x="161357" y="1447800"/>
            <a:ext cx="5413176" cy="2982051"/>
          </a:xfrm>
          <a:prstGeom prst="rect">
            <a:avLst/>
          </a:prstGeom>
        </p:spPr>
      </p:pic>
    </p:spTree>
    <p:extLst>
      <p:ext uri="{BB962C8B-B14F-4D97-AF65-F5344CB8AC3E}">
        <p14:creationId xmlns:p14="http://schemas.microsoft.com/office/powerpoint/2010/main" val="2056440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988" y="404813"/>
            <a:ext cx="11016604" cy="863600"/>
          </a:xfrm>
        </p:spPr>
        <p:txBody>
          <a:bodyPr>
            <a:normAutofit/>
          </a:bodyPr>
          <a:lstStyle/>
          <a:p>
            <a:r>
              <a:rPr lang="en-US" sz="3200" dirty="0" smtClean="0">
                <a:solidFill>
                  <a:schemeClr val="tx1"/>
                </a:solidFill>
              </a:rPr>
              <a:t>6. Other Mouse Variants :</a:t>
            </a:r>
            <a:endParaRPr lang="en-US" sz="3200" dirty="0">
              <a:solidFill>
                <a:schemeClr val="tx1"/>
              </a:solidFill>
            </a:endParaRPr>
          </a:p>
        </p:txBody>
      </p:sp>
      <p:pic>
        <p:nvPicPr>
          <p:cNvPr id="5" name="Picture 2" descr="C:\Documents and Settings\Administrator\My Documents\Downloads\laser mouse.jpg"/>
          <p:cNvPicPr>
            <a:picLocks noChangeAspect="1" noChangeArrowheads="1"/>
          </p:cNvPicPr>
          <p:nvPr/>
        </p:nvPicPr>
        <p:blipFill>
          <a:blip r:embed="rId2"/>
          <a:srcRect/>
          <a:stretch>
            <a:fillRect/>
          </a:stretch>
        </p:blipFill>
        <p:spPr bwMode="auto">
          <a:xfrm>
            <a:off x="407988" y="2895600"/>
            <a:ext cx="3302000" cy="2667000"/>
          </a:xfrm>
          <a:prstGeom prst="rect">
            <a:avLst/>
          </a:prstGeom>
          <a:noFill/>
          <a:ln w="9525">
            <a:noFill/>
            <a:miter lim="800000"/>
            <a:headEnd/>
            <a:tailEnd/>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685800"/>
            <a:ext cx="3056021" cy="241935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7261" y="3386137"/>
            <a:ext cx="3580766" cy="280035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5149" y="1933206"/>
            <a:ext cx="3101043" cy="2343888"/>
          </a:xfrm>
          <a:prstGeom prst="rect">
            <a:avLst/>
          </a:prstGeom>
        </p:spPr>
      </p:pic>
    </p:spTree>
    <p:extLst>
      <p:ext uri="{BB962C8B-B14F-4D97-AF65-F5344CB8AC3E}">
        <p14:creationId xmlns:p14="http://schemas.microsoft.com/office/powerpoint/2010/main" val="89270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style.rotation</p:attrName>
                                        </p:attrNameLst>
                                      </p:cBhvr>
                                      <p:tavLst>
                                        <p:tav tm="0">
                                          <p:val>
                                            <p:fltVal val="720"/>
                                          </p:val>
                                        </p:tav>
                                        <p:tav tm="100000">
                                          <p:val>
                                            <p:fltVal val="0"/>
                                          </p:val>
                                        </p:tav>
                                      </p:tavLst>
                                    </p:anim>
                                    <p:anim calcmode="lin" valueType="num">
                                      <p:cBhvr>
                                        <p:cTn id="9" dur="2000" fill="hold"/>
                                        <p:tgtEl>
                                          <p:spTgt spid="5"/>
                                        </p:tgtEl>
                                        <p:attrNameLst>
                                          <p:attrName>ppt_h</p:attrName>
                                        </p:attrNameLst>
                                      </p:cBhvr>
                                      <p:tavLst>
                                        <p:tav tm="0">
                                          <p:val>
                                            <p:fltVal val="0"/>
                                          </p:val>
                                        </p:tav>
                                        <p:tav tm="100000">
                                          <p:val>
                                            <p:strVal val="#ppt_h"/>
                                          </p:val>
                                        </p:tav>
                                      </p:tavLst>
                                    </p:anim>
                                    <p:anim calcmode="lin" valueType="num">
                                      <p:cBhvr>
                                        <p:cTn id="10"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817" y="2067339"/>
            <a:ext cx="6016487" cy="4401205"/>
          </a:xfrm>
          <a:prstGeom prst="rect">
            <a:avLst/>
          </a:prstGeom>
          <a:noFill/>
        </p:spPr>
        <p:txBody>
          <a:bodyPr wrap="square" rtlCol="0">
            <a:spAutoFit/>
          </a:bodyPr>
          <a:lstStyle/>
          <a:p>
            <a:pPr marL="342900" indent="-342900">
              <a:buFontTx/>
              <a:buAutoNum type="arabicPeriod"/>
            </a:pPr>
            <a:r>
              <a:rPr lang="en-US" sz="2000" b="1" dirty="0">
                <a:solidFill>
                  <a:srgbClr val="0070C0"/>
                </a:solidFill>
              </a:rPr>
              <a:t>Jabbireddy Gireesha (152659</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solidFill>
                  <a:srgbClr val="000000"/>
                </a:solidFill>
              </a:rPr>
              <a:t>Introduction</a:t>
            </a:r>
          </a:p>
          <a:p>
            <a:pPr marL="1257300" lvl="2" indent="-342900">
              <a:buFont typeface="Wingdings" panose="05000000000000000000" pitchFamily="2" charset="2"/>
              <a:buChar char="Ø"/>
            </a:pPr>
            <a:r>
              <a:rPr lang="en-US" sz="2000" dirty="0" smtClean="0">
                <a:solidFill>
                  <a:srgbClr val="000000"/>
                </a:solidFill>
              </a:rPr>
              <a:t>Input devices</a:t>
            </a:r>
            <a:endParaRPr lang="en-US" sz="2000" dirty="0">
              <a:solidFill>
                <a:srgbClr val="000000"/>
              </a:solidFill>
            </a:endParaRPr>
          </a:p>
          <a:p>
            <a:pPr marL="342900" indent="-342900">
              <a:buFontTx/>
              <a:buAutoNum type="arabicPeriod"/>
            </a:pPr>
            <a:r>
              <a:rPr lang="en-US" sz="2000" b="1" dirty="0">
                <a:solidFill>
                  <a:srgbClr val="0070C0"/>
                </a:solidFill>
              </a:rPr>
              <a:t>Soumya Gupta (152915) </a:t>
            </a:r>
            <a:endParaRPr lang="en-US" sz="2000" b="1" dirty="0" smtClean="0">
              <a:solidFill>
                <a:srgbClr val="0070C0"/>
              </a:solidFill>
            </a:endParaRPr>
          </a:p>
          <a:p>
            <a:pPr marL="1257300" lvl="2" indent="-342900">
              <a:buFont typeface="Wingdings" panose="05000000000000000000" pitchFamily="2" charset="2"/>
              <a:buChar char="Ø"/>
            </a:pPr>
            <a:r>
              <a:rPr lang="en-US" sz="2000" dirty="0" smtClean="0">
                <a:solidFill>
                  <a:srgbClr val="000000"/>
                </a:solidFill>
              </a:rPr>
              <a:t>Output devices</a:t>
            </a:r>
          </a:p>
          <a:p>
            <a:pPr marL="1257300" lvl="2" indent="-342900">
              <a:buFont typeface="Wingdings" panose="05000000000000000000" pitchFamily="2" charset="2"/>
              <a:buChar char="Ø"/>
            </a:pPr>
            <a:r>
              <a:rPr lang="en-US" sz="2000" dirty="0" smtClean="0">
                <a:solidFill>
                  <a:srgbClr val="000000"/>
                </a:solidFill>
              </a:rPr>
              <a:t>SMPS</a:t>
            </a:r>
            <a:endParaRPr lang="en-US" sz="2000" dirty="0">
              <a:solidFill>
                <a:srgbClr val="000000"/>
              </a:solidFill>
            </a:endParaRPr>
          </a:p>
          <a:p>
            <a:pPr marL="342900" indent="-342900">
              <a:buFontTx/>
              <a:buAutoNum type="arabicPeriod"/>
            </a:pPr>
            <a:r>
              <a:rPr lang="en-US" sz="2000" b="1" dirty="0">
                <a:solidFill>
                  <a:srgbClr val="0070C0"/>
                </a:solidFill>
              </a:rPr>
              <a:t>Aastha Verma (152537</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solidFill>
                  <a:srgbClr val="000000"/>
                </a:solidFill>
              </a:rPr>
              <a:t>Motherboard</a:t>
            </a:r>
            <a:endParaRPr lang="en-US" sz="2000" dirty="0">
              <a:solidFill>
                <a:srgbClr val="000000"/>
              </a:solidFill>
            </a:endParaRPr>
          </a:p>
          <a:p>
            <a:pPr marL="342900" indent="-342900">
              <a:buFontTx/>
              <a:buAutoNum type="arabicPeriod"/>
            </a:pPr>
            <a:r>
              <a:rPr lang="en-US" sz="2000" b="1" dirty="0">
                <a:solidFill>
                  <a:srgbClr val="0070C0"/>
                </a:solidFill>
              </a:rPr>
              <a:t>Naredla Gangavamshi (152851</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solidFill>
                  <a:srgbClr val="000000"/>
                </a:solidFill>
              </a:rPr>
              <a:t>CPU</a:t>
            </a:r>
            <a:endParaRPr lang="en-US" sz="2000" dirty="0">
              <a:solidFill>
                <a:srgbClr val="000000"/>
              </a:solidFill>
            </a:endParaRPr>
          </a:p>
          <a:p>
            <a:pPr marL="342900" indent="-342900">
              <a:buFontTx/>
              <a:buAutoNum type="arabicPeriod"/>
            </a:pPr>
            <a:r>
              <a:rPr lang="en-US" sz="2000" b="1" dirty="0" smtClean="0">
                <a:solidFill>
                  <a:srgbClr val="0070C0"/>
                </a:solidFill>
              </a:rPr>
              <a:t>Samiti </a:t>
            </a:r>
            <a:r>
              <a:rPr lang="en-US" sz="2000" b="1" dirty="0">
                <a:solidFill>
                  <a:srgbClr val="0070C0"/>
                </a:solidFill>
              </a:rPr>
              <a:t>Rahul (152907</a:t>
            </a:r>
            <a:r>
              <a:rPr lang="en-US" sz="2000" b="1" dirty="0" smtClean="0">
                <a:solidFill>
                  <a:srgbClr val="0070C0"/>
                </a:solidFill>
              </a:rPr>
              <a:t>)</a:t>
            </a:r>
          </a:p>
          <a:p>
            <a:pPr marL="1257300" lvl="2" indent="-342900">
              <a:buFont typeface="Wingdings" panose="05000000000000000000" pitchFamily="2" charset="2"/>
              <a:buChar char="Ø"/>
            </a:pPr>
            <a:r>
              <a:rPr lang="en-US" sz="2000" dirty="0" smtClean="0">
                <a:solidFill>
                  <a:srgbClr val="000000"/>
                </a:solidFill>
              </a:rPr>
              <a:t>Memory</a:t>
            </a:r>
          </a:p>
          <a:p>
            <a:pPr marL="457200" indent="-457200">
              <a:buFont typeface="+mj-lt"/>
              <a:buAutoNum type="arabicPeriod"/>
            </a:pPr>
            <a:endParaRPr lang="en-US" sz="2000" b="1" dirty="0">
              <a:solidFill>
                <a:srgbClr val="EDEDED">
                  <a:lumMod val="10000"/>
                </a:srgbClr>
              </a:solidFill>
            </a:endParaRPr>
          </a:p>
          <a:p>
            <a:endParaRPr lang="en-US" sz="2000" b="1" dirty="0">
              <a:solidFill>
                <a:srgbClr val="EDEDED">
                  <a:lumMod val="10000"/>
                </a:srgbClr>
              </a:solidFill>
            </a:endParaRPr>
          </a:p>
        </p:txBody>
      </p:sp>
    </p:spTree>
    <p:extLst>
      <p:ext uri="{BB962C8B-B14F-4D97-AF65-F5344CB8AC3E}">
        <p14:creationId xmlns:p14="http://schemas.microsoft.com/office/powerpoint/2010/main" val="18372963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Connectors</a:t>
            </a:r>
            <a:endParaRPr lang="en-US" dirty="0"/>
          </a:p>
        </p:txBody>
      </p:sp>
      <p:sp>
        <p:nvSpPr>
          <p:cNvPr id="4" name="Rectangle 3"/>
          <p:cNvSpPr/>
          <p:nvPr/>
        </p:nvSpPr>
        <p:spPr>
          <a:xfrm>
            <a:off x="407988" y="1462445"/>
            <a:ext cx="6723635" cy="584775"/>
          </a:xfrm>
          <a:prstGeom prst="rect">
            <a:avLst/>
          </a:prstGeom>
        </p:spPr>
        <p:txBody>
          <a:bodyPr wrap="none">
            <a:spAutoFit/>
          </a:bodyPr>
          <a:lstStyle/>
          <a:p>
            <a:r>
              <a:rPr lang="en-US" sz="3200" b="1" dirty="0" smtClean="0">
                <a:solidFill>
                  <a:srgbClr val="000000"/>
                </a:solidFill>
                <a:latin typeface="Calibri" panose="020F0502020204030204" pitchFamily="34" charset="0"/>
              </a:rPr>
              <a:t>1. AT KEYBOARD CONNECTOR (DIN 5): </a:t>
            </a:r>
            <a:endParaRPr lang="en-US" sz="3200" b="1" dirty="0">
              <a:solidFill>
                <a:srgbClr val="000000"/>
              </a:solidFill>
              <a:latin typeface="Calibri" panose="020F0502020204030204" pitchFamily="34" charset="0"/>
            </a:endParaRPr>
          </a:p>
        </p:txBody>
      </p:sp>
      <p:sp>
        <p:nvSpPr>
          <p:cNvPr id="6" name="Content Placeholder 3"/>
          <p:cNvSpPr txBox="1">
            <a:spLocks/>
          </p:cNvSpPr>
          <p:nvPr/>
        </p:nvSpPr>
        <p:spPr>
          <a:xfrm>
            <a:off x="-304800" y="2241252"/>
            <a:ext cx="10212018" cy="2995737"/>
          </a:xfrm>
          <a:prstGeom prst="rect">
            <a:avLst/>
          </a:prstGeom>
        </p:spPr>
        <p:txBody>
          <a:bodyPr vert="horz" lIns="396000" tIns="45720" rIns="91440" bIns="45720" rtlCol="0" anchor="t">
            <a:normAutofit/>
          </a:bodyPr>
          <a:lstStyle>
            <a:lvl1pPr marL="0" indent="0" algn="l" defTabSz="914400" rtl="0" eaLnBrk="1" latinLnBrk="0" hangingPunct="1">
              <a:spcBef>
                <a:spcPct val="20000"/>
              </a:spcBef>
              <a:buFont typeface="Arial" pitchFamily="34" charset="0"/>
              <a:buNone/>
              <a:defRPr sz="1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buFont typeface="Wingdings" pitchFamily="2" charset="2"/>
              <a:buChar char="Ø"/>
            </a:pPr>
            <a:r>
              <a:rPr lang="en-US" sz="2400" dirty="0" smtClean="0">
                <a:solidFill>
                  <a:srgbClr val="000000"/>
                </a:solidFill>
                <a:latin typeface="Calibri" panose="020F0502020204030204" pitchFamily="34" charset="0"/>
                <a:cs typeface="Times New Roman" pitchFamily="18" charset="0"/>
              </a:rPr>
              <a:t>The 5-pin DIN (</a:t>
            </a:r>
            <a:r>
              <a:rPr lang="en-US" sz="2000" dirty="0" err="1" smtClean="0">
                <a:solidFill>
                  <a:srgbClr val="000000"/>
                </a:solidFill>
                <a:latin typeface="Calibri" panose="020F0502020204030204" pitchFamily="34" charset="0"/>
                <a:cs typeface="Times New Roman" pitchFamily="18" charset="0"/>
              </a:rPr>
              <a:t>Deutsches</a:t>
            </a:r>
            <a:r>
              <a:rPr lang="en-US" sz="2000" dirty="0" smtClean="0">
                <a:solidFill>
                  <a:srgbClr val="000000"/>
                </a:solidFill>
                <a:latin typeface="Calibri" panose="020F0502020204030204" pitchFamily="34" charset="0"/>
                <a:cs typeface="Times New Roman" pitchFamily="18" charset="0"/>
              </a:rPr>
              <a:t> </a:t>
            </a:r>
            <a:r>
              <a:rPr lang="en-US" sz="2000" dirty="0" err="1" smtClean="0">
                <a:solidFill>
                  <a:srgbClr val="000000"/>
                </a:solidFill>
                <a:latin typeface="Calibri" panose="020F0502020204030204" pitchFamily="34" charset="0"/>
                <a:cs typeface="Times New Roman" pitchFamily="18" charset="0"/>
              </a:rPr>
              <a:t>Institut</a:t>
            </a:r>
            <a:r>
              <a:rPr lang="en-US" sz="2000" dirty="0" smtClean="0">
                <a:solidFill>
                  <a:srgbClr val="000000"/>
                </a:solidFill>
                <a:latin typeface="Calibri" panose="020F0502020204030204" pitchFamily="34" charset="0"/>
                <a:cs typeface="Times New Roman" pitchFamily="18" charset="0"/>
              </a:rPr>
              <a:t> </a:t>
            </a:r>
            <a:r>
              <a:rPr lang="en-US" sz="2000" dirty="0" err="1" smtClean="0">
                <a:solidFill>
                  <a:srgbClr val="000000"/>
                </a:solidFill>
                <a:latin typeface="Calibri" panose="020F0502020204030204" pitchFamily="34" charset="0"/>
                <a:cs typeface="Times New Roman" pitchFamily="18" charset="0"/>
              </a:rPr>
              <a:t>für</a:t>
            </a:r>
            <a:r>
              <a:rPr lang="en-US" sz="2000" dirty="0" smtClean="0">
                <a:solidFill>
                  <a:srgbClr val="000000"/>
                </a:solidFill>
                <a:latin typeface="Calibri" panose="020F0502020204030204" pitchFamily="34" charset="0"/>
                <a:cs typeface="Times New Roman" pitchFamily="18" charset="0"/>
              </a:rPr>
              <a:t> </a:t>
            </a:r>
            <a:r>
              <a:rPr lang="en-US" sz="2000" dirty="0" err="1" smtClean="0">
                <a:solidFill>
                  <a:srgbClr val="000000"/>
                </a:solidFill>
                <a:latin typeface="Calibri" panose="020F0502020204030204" pitchFamily="34" charset="0"/>
                <a:cs typeface="Times New Roman" pitchFamily="18" charset="0"/>
              </a:rPr>
              <a:t>Normung</a:t>
            </a:r>
            <a:r>
              <a:rPr lang="en-US" sz="2400" dirty="0" smtClean="0">
                <a:solidFill>
                  <a:srgbClr val="000000"/>
                </a:solidFill>
                <a:latin typeface="Calibri" panose="020F0502020204030204" pitchFamily="34" charset="0"/>
                <a:cs typeface="Times New Roman" pitchFamily="18" charset="0"/>
              </a:rPr>
              <a:t>) connector was the first </a:t>
            </a:r>
          </a:p>
          <a:p>
            <a:pPr lvl="1" algn="just">
              <a:buFont typeface="Arial" pitchFamily="34" charset="0"/>
              <a:buNone/>
            </a:pPr>
            <a:r>
              <a:rPr lang="en-US" sz="2400" dirty="0" smtClean="0">
                <a:solidFill>
                  <a:srgbClr val="000000"/>
                </a:solidFill>
                <a:latin typeface="Calibri" panose="020F0502020204030204" pitchFamily="34" charset="0"/>
                <a:cs typeface="Times New Roman" pitchFamily="18" charset="0"/>
              </a:rPr>
              <a:t>	widespread non-proprietary keyboard cable connector.</a:t>
            </a:r>
          </a:p>
          <a:p>
            <a:pPr lvl="1" algn="just">
              <a:buFont typeface="Wingdings" pitchFamily="2" charset="2"/>
              <a:buChar char="Ø"/>
            </a:pPr>
            <a:r>
              <a:rPr lang="en-US" sz="2400" dirty="0" smtClean="0">
                <a:solidFill>
                  <a:srgbClr val="000000"/>
                </a:solidFill>
                <a:latin typeface="Calibri" panose="020F0502020204030204" pitchFamily="34" charset="0"/>
                <a:cs typeface="Times New Roman" pitchFamily="18" charset="0"/>
              </a:rPr>
              <a:t>It was a bit larger than today's connectors, and had five pins which were </a:t>
            </a:r>
          </a:p>
          <a:p>
            <a:pPr lvl="1" algn="just">
              <a:buFont typeface="Arial" pitchFamily="34" charset="0"/>
              <a:buNone/>
            </a:pPr>
            <a:r>
              <a:rPr lang="en-US" sz="2400" dirty="0" smtClean="0">
                <a:solidFill>
                  <a:srgbClr val="000000"/>
                </a:solidFill>
                <a:latin typeface="Calibri" panose="020F0502020204030204" pitchFamily="34" charset="0"/>
                <a:cs typeface="Times New Roman" pitchFamily="18" charset="0"/>
              </a:rPr>
              <a:t>	oriented asymmetrically to ensure a proper connection.</a:t>
            </a:r>
          </a:p>
        </p:txBody>
      </p:sp>
      <p:pic>
        <p:nvPicPr>
          <p:cNvPr id="7" name="Picture 6" descr="C:\Users\DELL\Desktop\keyboard connector1.png"/>
          <p:cNvPicPr/>
          <p:nvPr/>
        </p:nvPicPr>
        <p:blipFill>
          <a:blip r:embed="rId2"/>
          <a:srcRect/>
          <a:stretch>
            <a:fillRect/>
          </a:stretch>
        </p:blipFill>
        <p:spPr bwMode="auto">
          <a:xfrm>
            <a:off x="6553200" y="4114800"/>
            <a:ext cx="4887957" cy="2549351"/>
          </a:xfrm>
          <a:prstGeom prst="rect">
            <a:avLst/>
          </a:prstGeom>
          <a:noFill/>
          <a:ln w="9525">
            <a:noFill/>
            <a:miter lim="800000"/>
            <a:headEnd/>
            <a:tailEnd/>
          </a:ln>
        </p:spPr>
      </p:pic>
    </p:spTree>
    <p:extLst>
      <p:ext uri="{BB962C8B-B14F-4D97-AF65-F5344CB8AC3E}">
        <p14:creationId xmlns:p14="http://schemas.microsoft.com/office/powerpoint/2010/main" val="645562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tx1"/>
                </a:solidFill>
              </a:rPr>
              <a:t>2. PS/2 (</a:t>
            </a:r>
            <a:r>
              <a:rPr lang="en-US" sz="3200" dirty="0">
                <a:solidFill>
                  <a:schemeClr val="tx1"/>
                </a:solidFill>
              </a:rPr>
              <a:t>MINI-DIN6):</a:t>
            </a:r>
          </a:p>
        </p:txBody>
      </p:sp>
      <p:pic>
        <p:nvPicPr>
          <p:cNvPr id="3" name="Content Placeholder 4" descr="keyboard connector2.png"/>
          <p:cNvPicPr>
            <a:picLocks noChangeAspect="1"/>
          </p:cNvPicPr>
          <p:nvPr/>
        </p:nvPicPr>
        <p:blipFill rotWithShape="1">
          <a:blip r:embed="rId2"/>
          <a:srcRect l="51381" t="19300"/>
          <a:stretch/>
        </p:blipFill>
        <p:spPr>
          <a:xfrm>
            <a:off x="9144000" y="810109"/>
            <a:ext cx="2659612" cy="2240445"/>
          </a:xfrm>
          <a:prstGeom prst="rect">
            <a:avLst/>
          </a:prstGeom>
        </p:spPr>
      </p:pic>
      <p:sp>
        <p:nvSpPr>
          <p:cNvPr id="4" name="Content Placeholder 2"/>
          <p:cNvSpPr txBox="1">
            <a:spLocks/>
          </p:cNvSpPr>
          <p:nvPr/>
        </p:nvSpPr>
        <p:spPr>
          <a:xfrm>
            <a:off x="685800" y="1301543"/>
            <a:ext cx="8458200" cy="2811760"/>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buClrTx/>
              <a:buFont typeface="Wingdings" panose="05000000000000000000" pitchFamily="2" charset="2"/>
              <a:buChar char="Ø"/>
            </a:pPr>
            <a:r>
              <a:rPr lang="en-US" sz="2000" dirty="0" smtClean="0">
                <a:solidFill>
                  <a:srgbClr val="000000"/>
                </a:solidFill>
                <a:latin typeface="Calibri" panose="020F0502020204030204" pitchFamily="34" charset="0"/>
                <a:cs typeface="Times New Roman" pitchFamily="18" charset="0"/>
              </a:rPr>
              <a:t>The 6-pin mini-DIN connector is a replacement for the original 5-Pin design.</a:t>
            </a:r>
          </a:p>
          <a:p>
            <a:pPr lvl="1" algn="just">
              <a:buClrTx/>
              <a:buFont typeface="Wingdings" panose="05000000000000000000" pitchFamily="2" charset="2"/>
              <a:buChar char="Ø"/>
            </a:pPr>
            <a:endParaRPr lang="en-US" sz="2000" dirty="0" smtClean="0">
              <a:solidFill>
                <a:srgbClr val="000000"/>
              </a:solidFill>
              <a:latin typeface="Calibri" panose="020F0502020204030204" pitchFamily="34" charset="0"/>
              <a:cs typeface="Times New Roman" pitchFamily="18" charset="0"/>
            </a:endParaRPr>
          </a:p>
          <a:p>
            <a:pPr lvl="1" algn="just">
              <a:buClrTx/>
              <a:buFont typeface="Wingdings" panose="05000000000000000000" pitchFamily="2" charset="2"/>
              <a:buChar char="Ø"/>
            </a:pPr>
            <a:r>
              <a:rPr lang="en-US" sz="2000" dirty="0" smtClean="0">
                <a:solidFill>
                  <a:srgbClr val="000000"/>
                </a:solidFill>
                <a:latin typeface="Calibri" panose="020F0502020204030204" pitchFamily="34" charset="0"/>
                <a:cs typeface="Times New Roman" pitchFamily="18" charset="0"/>
              </a:rPr>
              <a:t>This type of connector is often referred to as a PS/2 connector and is also </a:t>
            </a:r>
          </a:p>
          <a:p>
            <a:pPr lvl="1" algn="just">
              <a:buClrTx/>
              <a:buFont typeface="Wingdings" panose="05000000000000000000" pitchFamily="2" charset="2"/>
              <a:buNone/>
            </a:pPr>
            <a:r>
              <a:rPr lang="en-US" sz="2000" dirty="0" smtClean="0">
                <a:solidFill>
                  <a:srgbClr val="000000"/>
                </a:solidFill>
                <a:latin typeface="Calibri" panose="020F0502020204030204" pitchFamily="34" charset="0"/>
                <a:cs typeface="Times New Roman" pitchFamily="18" charset="0"/>
              </a:rPr>
              <a:t>	named for the IBM system that popularized it. This format is widely used </a:t>
            </a:r>
          </a:p>
          <a:p>
            <a:pPr lvl="1" algn="just">
              <a:buClrTx/>
              <a:buFont typeface="Wingdings" panose="05000000000000000000" pitchFamily="2" charset="2"/>
              <a:buNone/>
            </a:pPr>
            <a:r>
              <a:rPr lang="en-US" sz="2000" dirty="0" smtClean="0">
                <a:solidFill>
                  <a:srgbClr val="000000"/>
                </a:solidFill>
                <a:latin typeface="Calibri" panose="020F0502020204030204" pitchFamily="34" charset="0"/>
                <a:cs typeface="Times New Roman" pitchFamily="18" charset="0"/>
              </a:rPr>
              <a:t>	in desktop computers.</a:t>
            </a:r>
          </a:p>
          <a:p>
            <a:pPr lvl="1" algn="just">
              <a:buClrTx/>
              <a:buFont typeface="Wingdings" panose="05000000000000000000" pitchFamily="2" charset="2"/>
              <a:buNone/>
            </a:pPr>
            <a:endParaRPr lang="en-US" sz="2000" dirty="0">
              <a:solidFill>
                <a:srgbClr val="000000"/>
              </a:solidFill>
              <a:latin typeface="Calibri" panose="020F0502020204030204" pitchFamily="34" charset="0"/>
              <a:cs typeface="Times New Roman" pitchFamily="18" charset="0"/>
            </a:endParaRPr>
          </a:p>
          <a:p>
            <a:pPr lvl="1" algn="just">
              <a:buClrTx/>
              <a:buFont typeface="Wingdings" panose="05000000000000000000" pitchFamily="2" charset="2"/>
              <a:buChar char="Ø"/>
            </a:pPr>
            <a:r>
              <a:rPr lang="en-US" sz="2000" dirty="0" smtClean="0">
                <a:solidFill>
                  <a:srgbClr val="000000"/>
                </a:solidFill>
                <a:latin typeface="Calibri" panose="020F0502020204030204" pitchFamily="34" charset="0"/>
                <a:cs typeface="Times New Roman" pitchFamily="18" charset="0"/>
              </a:rPr>
              <a:t> Color Coding :</a:t>
            </a:r>
          </a:p>
          <a:p>
            <a:pPr lvl="3" algn="just">
              <a:buClrTx/>
              <a:buFont typeface="Wingdings" panose="05000000000000000000" pitchFamily="2" charset="2"/>
              <a:buChar char="§"/>
            </a:pPr>
            <a:endParaRPr lang="en-US" sz="1800" dirty="0">
              <a:solidFill>
                <a:srgbClr val="000000"/>
              </a:solidFill>
              <a:latin typeface="Calibri" panose="020F0502020204030204" pitchFamily="34" charset="0"/>
              <a:cs typeface="Times New Roman" pitchFamily="18" charset="0"/>
            </a:endParaRPr>
          </a:p>
          <a:p>
            <a:pPr lvl="3" algn="just">
              <a:buClrTx/>
              <a:buFont typeface="Wingdings" panose="05000000000000000000" pitchFamily="2" charset="2"/>
              <a:buChar char="§"/>
            </a:pPr>
            <a:r>
              <a:rPr lang="en-US" sz="2400" dirty="0" smtClean="0">
                <a:solidFill>
                  <a:srgbClr val="000000"/>
                </a:solidFill>
                <a:latin typeface="Calibri" panose="020F0502020204030204" pitchFamily="34" charset="0"/>
                <a:cs typeface="Times New Roman" pitchFamily="18" charset="0"/>
              </a:rPr>
              <a:t>Keyboard – PURPLE</a:t>
            </a:r>
          </a:p>
          <a:p>
            <a:pPr lvl="3" algn="just">
              <a:buClrTx/>
              <a:buFont typeface="Wingdings" panose="05000000000000000000" pitchFamily="2" charset="2"/>
              <a:buChar char="§"/>
            </a:pPr>
            <a:r>
              <a:rPr lang="en-US" sz="2400" dirty="0" smtClean="0">
                <a:solidFill>
                  <a:srgbClr val="000000"/>
                </a:solidFill>
                <a:latin typeface="Calibri" panose="020F0502020204030204" pitchFamily="34" charset="0"/>
                <a:cs typeface="Times New Roman" pitchFamily="18" charset="0"/>
              </a:rPr>
              <a:t>Mouse - GREEN</a:t>
            </a:r>
          </a:p>
          <a:p>
            <a:pPr algn="just"/>
            <a:endParaRPr lang="en-US" sz="2400" dirty="0">
              <a:solidFill>
                <a:srgbClr val="000000"/>
              </a:solidFill>
              <a:latin typeface="Calibri" panose="020F0502020204030204" pitchFamily="34" charset="0"/>
            </a:endParaRPr>
          </a:p>
        </p:txBody>
      </p:sp>
      <p:pic>
        <p:nvPicPr>
          <p:cNvPr id="5" name="Content Placeholder 4" descr="mouse connector.jpg"/>
          <p:cNvPicPr>
            <a:picLocks noChangeAspect="1"/>
          </p:cNvPicPr>
          <p:nvPr/>
        </p:nvPicPr>
        <p:blipFill>
          <a:blip r:embed="rId3"/>
          <a:stretch>
            <a:fillRect/>
          </a:stretch>
        </p:blipFill>
        <p:spPr>
          <a:xfrm>
            <a:off x="5486400" y="3455850"/>
            <a:ext cx="5763088" cy="3091797"/>
          </a:xfrm>
          <a:prstGeom prst="rect">
            <a:avLst/>
          </a:prstGeom>
        </p:spPr>
      </p:pic>
    </p:spTree>
    <p:extLst>
      <p:ext uri="{BB962C8B-B14F-4D97-AF65-F5344CB8AC3E}">
        <p14:creationId xmlns:p14="http://schemas.microsoft.com/office/powerpoint/2010/main" val="3020088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tx1"/>
                </a:solidFill>
              </a:rPr>
              <a:t>3</a:t>
            </a:r>
            <a:r>
              <a:rPr lang="en-US" sz="3200" dirty="0">
                <a:solidFill>
                  <a:schemeClr val="tx1"/>
                </a:solidFill>
              </a:rPr>
              <a:t>. USB:</a:t>
            </a:r>
          </a:p>
        </p:txBody>
      </p:sp>
      <p:sp>
        <p:nvSpPr>
          <p:cNvPr id="4" name="Content Placeholder 2"/>
          <p:cNvSpPr txBox="1">
            <a:spLocks/>
          </p:cNvSpPr>
          <p:nvPr/>
        </p:nvSpPr>
        <p:spPr>
          <a:xfrm>
            <a:off x="685800" y="1301543"/>
            <a:ext cx="10287000" cy="2811760"/>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buClrTx/>
              <a:buFont typeface="Wingdings" panose="05000000000000000000" pitchFamily="2" charset="2"/>
              <a:buChar char="Ø"/>
            </a:pPr>
            <a:r>
              <a:rPr lang="en-US" sz="2000" dirty="0">
                <a:solidFill>
                  <a:srgbClr val="000000"/>
                </a:solidFill>
                <a:latin typeface="Calibri" panose="020F0502020204030204" pitchFamily="34" charset="0"/>
                <a:cs typeface="Times New Roman" pitchFamily="18" charset="0"/>
              </a:rPr>
              <a:t>USB is an extremely common keyboard cable connector type. </a:t>
            </a:r>
            <a:endParaRPr lang="en-US" sz="2000" dirty="0" smtClean="0">
              <a:solidFill>
                <a:srgbClr val="000000"/>
              </a:solidFill>
              <a:latin typeface="Calibri" panose="020F0502020204030204" pitchFamily="34" charset="0"/>
              <a:cs typeface="Times New Roman" pitchFamily="18" charset="0"/>
            </a:endParaRPr>
          </a:p>
          <a:p>
            <a:pPr lvl="1" algn="just">
              <a:buClrTx/>
              <a:buFont typeface="Wingdings" panose="05000000000000000000" pitchFamily="2" charset="2"/>
              <a:buChar char="Ø"/>
            </a:pPr>
            <a:endParaRPr lang="en-US" sz="2000" dirty="0">
              <a:solidFill>
                <a:srgbClr val="000000"/>
              </a:solidFill>
              <a:latin typeface="Calibri" panose="020F0502020204030204" pitchFamily="34" charset="0"/>
              <a:cs typeface="Times New Roman" pitchFamily="18" charset="0"/>
            </a:endParaRPr>
          </a:p>
          <a:p>
            <a:pPr lvl="1" algn="just">
              <a:buClrTx/>
              <a:buFont typeface="Wingdings" panose="05000000000000000000" pitchFamily="2" charset="2"/>
              <a:buChar char="Ø"/>
            </a:pPr>
            <a:r>
              <a:rPr lang="en-US" sz="2000" dirty="0">
                <a:solidFill>
                  <a:srgbClr val="000000"/>
                </a:solidFill>
                <a:latin typeface="Calibri" panose="020F0502020204030204" pitchFamily="34" charset="0"/>
                <a:cs typeface="Times New Roman" pitchFamily="18" charset="0"/>
              </a:rPr>
              <a:t>This small rectangular connector provides a major upgrade over the </a:t>
            </a:r>
            <a:r>
              <a:rPr lang="en-US" sz="2000" dirty="0" smtClean="0">
                <a:solidFill>
                  <a:srgbClr val="000000"/>
                </a:solidFill>
                <a:latin typeface="Calibri" panose="020F0502020204030204" pitchFamily="34" charset="0"/>
                <a:cs typeface="Times New Roman" pitchFamily="18" charset="0"/>
              </a:rPr>
              <a:t>DIN connector </a:t>
            </a:r>
            <a:r>
              <a:rPr lang="en-US" sz="2000" dirty="0">
                <a:solidFill>
                  <a:srgbClr val="000000"/>
                </a:solidFill>
                <a:latin typeface="Calibri" panose="020F0502020204030204" pitchFamily="34" charset="0"/>
                <a:cs typeface="Times New Roman" pitchFamily="18" charset="0"/>
              </a:rPr>
              <a:t>types</a:t>
            </a:r>
            <a:r>
              <a:rPr lang="en-US" sz="2000" dirty="0" smtClean="0">
                <a:solidFill>
                  <a:srgbClr val="000000"/>
                </a:solidFill>
                <a:latin typeface="Calibri" panose="020F0502020204030204" pitchFamily="34" charset="0"/>
                <a:cs typeface="Times New Roman" pitchFamily="18" charset="0"/>
              </a:rPr>
              <a:t>.</a:t>
            </a:r>
          </a:p>
          <a:p>
            <a:pPr marL="4763" lvl="1" indent="0" algn="just">
              <a:buClrTx/>
              <a:buFont typeface="Wingdings" panose="05000000000000000000" pitchFamily="2" charset="2"/>
              <a:buNone/>
            </a:pPr>
            <a:endParaRPr lang="en-US" sz="2000" dirty="0">
              <a:solidFill>
                <a:srgbClr val="000000"/>
              </a:solidFill>
              <a:latin typeface="Calibri" panose="020F0502020204030204" pitchFamily="34" charset="0"/>
              <a:cs typeface="Times New Roman" pitchFamily="18" charset="0"/>
            </a:endParaRPr>
          </a:p>
          <a:p>
            <a:pPr lvl="1" algn="just">
              <a:buClrTx/>
              <a:buFont typeface="Wingdings" panose="05000000000000000000" pitchFamily="2" charset="2"/>
              <a:buChar char="Ø"/>
            </a:pPr>
            <a:r>
              <a:rPr lang="en-US" sz="2000" dirty="0">
                <a:solidFill>
                  <a:srgbClr val="000000"/>
                </a:solidFill>
                <a:latin typeface="Calibri" panose="020F0502020204030204" pitchFamily="34" charset="0"/>
                <a:cs typeface="Times New Roman" pitchFamily="18" charset="0"/>
              </a:rPr>
              <a:t>AT and PS/2 devices are not hot-swappable.</a:t>
            </a:r>
          </a:p>
          <a:p>
            <a:pPr algn="just"/>
            <a:endParaRPr lang="en-US" sz="2400" dirty="0">
              <a:solidFill>
                <a:srgbClr val="000000"/>
              </a:solidFill>
              <a:latin typeface="Calibri" panose="020F0502020204030204" pitchFamily="34" charset="0"/>
            </a:endParaRPr>
          </a:p>
        </p:txBody>
      </p:sp>
      <p:pic>
        <p:nvPicPr>
          <p:cNvPr id="5" name="Content Placeholder 4" descr="usb1.jpg"/>
          <p:cNvPicPr>
            <a:picLocks noChangeAspect="1"/>
          </p:cNvPicPr>
          <p:nvPr/>
        </p:nvPicPr>
        <p:blipFill>
          <a:blip r:embed="rId2" cstate="print"/>
          <a:stretch>
            <a:fillRect/>
          </a:stretch>
        </p:blipFill>
        <p:spPr>
          <a:xfrm>
            <a:off x="4800600" y="3200400"/>
            <a:ext cx="7124781" cy="2701636"/>
          </a:xfrm>
          <a:prstGeom prst="rect">
            <a:avLst/>
          </a:prstGeom>
        </p:spPr>
      </p:pic>
    </p:spTree>
    <p:extLst>
      <p:ext uri="{BB962C8B-B14F-4D97-AF65-F5344CB8AC3E}">
        <p14:creationId xmlns:p14="http://schemas.microsoft.com/office/powerpoint/2010/main" val="2070743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0075B3"/>
                </a:solidFill>
              </a:rPr>
              <a:t>SCANNER</a:t>
            </a:r>
          </a:p>
        </p:txBody>
      </p:sp>
      <p:sp>
        <p:nvSpPr>
          <p:cNvPr id="2" name="Text Placeholder 1"/>
          <p:cNvSpPr>
            <a:spLocks noGrp="1"/>
          </p:cNvSpPr>
          <p:nvPr>
            <p:ph type="body" sz="quarter" idx="4294967295"/>
          </p:nvPr>
        </p:nvSpPr>
        <p:spPr>
          <a:xfrm>
            <a:off x="424553" y="1447800"/>
            <a:ext cx="6738247" cy="4368800"/>
          </a:xfrm>
        </p:spPr>
        <p:txBody>
          <a:bodyPr/>
          <a:lstStyle/>
          <a:p>
            <a:pPr lvl="1" algn="just">
              <a:buFont typeface="Wingdings" pitchFamily="2" charset="2"/>
              <a:buChar char="Ø"/>
            </a:pPr>
            <a:r>
              <a:rPr lang="en-US" sz="2000" dirty="0">
                <a:latin typeface="Times New Roman" pitchFamily="18" charset="0"/>
                <a:cs typeface="Times New Roman" pitchFamily="18" charset="0"/>
              </a:rPr>
              <a:t>A scanner is a device that captures images from photographic </a:t>
            </a:r>
            <a:r>
              <a:rPr lang="en-US" sz="2000" dirty="0" smtClean="0">
                <a:latin typeface="Times New Roman" pitchFamily="18" charset="0"/>
                <a:cs typeface="Times New Roman" pitchFamily="18" charset="0"/>
              </a:rPr>
              <a:t>prints, posters</a:t>
            </a:r>
            <a:r>
              <a:rPr lang="en-US" sz="2000" dirty="0">
                <a:latin typeface="Times New Roman" pitchFamily="18" charset="0"/>
                <a:cs typeface="Times New Roman" pitchFamily="18" charset="0"/>
              </a:rPr>
              <a:t>, magazine pages, and similar sources for computer editing and display.</a:t>
            </a:r>
          </a:p>
          <a:p>
            <a:pPr lvl="1" algn="just">
              <a:buNone/>
            </a:pPr>
            <a:endParaRPr lang="en-US" sz="2000" dirty="0">
              <a:latin typeface="Times New Roman" pitchFamily="18" charset="0"/>
              <a:cs typeface="Times New Roman" pitchFamily="18" charset="0"/>
            </a:endParaRPr>
          </a:p>
          <a:p>
            <a:pPr lvl="1" algn="just">
              <a:buFont typeface="Wingdings" pitchFamily="2" charset="2"/>
              <a:buChar char="Ø"/>
            </a:pPr>
            <a:r>
              <a:rPr lang="en-US" sz="2000" dirty="0">
                <a:latin typeface="Times New Roman" pitchFamily="18" charset="0"/>
                <a:cs typeface="Times New Roman" pitchFamily="18" charset="0"/>
              </a:rPr>
              <a:t>Very high resolution scanners are used for scanning for high-resolution printing, </a:t>
            </a:r>
            <a:r>
              <a:rPr lang="en-US" sz="2000" dirty="0" smtClean="0">
                <a:latin typeface="Times New Roman" pitchFamily="18" charset="0"/>
                <a:cs typeface="Times New Roman" pitchFamily="18" charset="0"/>
              </a:rPr>
              <a:t>but </a:t>
            </a:r>
            <a:r>
              <a:rPr lang="en-US" sz="2000" dirty="0">
                <a:latin typeface="Times New Roman" pitchFamily="18" charset="0"/>
                <a:cs typeface="Times New Roman" pitchFamily="18" charset="0"/>
              </a:rPr>
              <a:t>lower resolution scanners are adequate for capturing images for computer display. </a:t>
            </a:r>
          </a:p>
          <a:p>
            <a:pPr lvl="1" algn="just">
              <a:buNone/>
            </a:pPr>
            <a:endParaRPr lang="en-US" sz="2000" dirty="0">
              <a:latin typeface="Times New Roman" pitchFamily="18" charset="0"/>
              <a:cs typeface="Times New Roman" pitchFamily="18" charset="0"/>
            </a:endParaRPr>
          </a:p>
          <a:p>
            <a:pPr lvl="1" algn="just">
              <a:buFont typeface="Wingdings" pitchFamily="2" charset="2"/>
              <a:buChar char="Ø"/>
            </a:pPr>
            <a:r>
              <a:rPr lang="en-US" sz="2000" dirty="0">
                <a:latin typeface="Times New Roman" pitchFamily="18" charset="0"/>
                <a:cs typeface="Times New Roman" pitchFamily="18" charset="0"/>
              </a:rPr>
              <a:t>Scanners usually come with software, such as </a:t>
            </a:r>
            <a:r>
              <a:rPr lang="en-US" sz="2000" dirty="0" smtClean="0">
                <a:latin typeface="Times New Roman" pitchFamily="18" charset="0"/>
                <a:cs typeface="Times New Roman" pitchFamily="18" charset="0"/>
              </a:rPr>
              <a:t>Adobe's </a:t>
            </a:r>
            <a:r>
              <a:rPr lang="en-US" sz="2000" dirty="0">
                <a:latin typeface="Times New Roman" pitchFamily="18" charset="0"/>
                <a:cs typeface="Times New Roman" pitchFamily="18" charset="0"/>
              </a:rPr>
              <a:t>Photoshop product, that lets you resize </a:t>
            </a:r>
            <a:r>
              <a:rPr lang="en-US" sz="2000" dirty="0" smtClean="0">
                <a:latin typeface="Times New Roman" pitchFamily="18" charset="0"/>
                <a:cs typeface="Times New Roman" pitchFamily="18" charset="0"/>
              </a:rPr>
              <a:t>and </a:t>
            </a:r>
            <a:r>
              <a:rPr lang="en-US" sz="2000" dirty="0">
                <a:latin typeface="Times New Roman" pitchFamily="18" charset="0"/>
                <a:cs typeface="Times New Roman" pitchFamily="18" charset="0"/>
              </a:rPr>
              <a:t>otherwise modify a captured image.</a:t>
            </a:r>
          </a:p>
          <a:p>
            <a:pPr algn="just"/>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1447800"/>
            <a:ext cx="4572000" cy="4572000"/>
          </a:xfrm>
          <a:prstGeom prst="rect">
            <a:avLst/>
          </a:prstGeom>
        </p:spPr>
      </p:pic>
    </p:spTree>
    <p:extLst>
      <p:ext uri="{BB962C8B-B14F-4D97-AF65-F5344CB8AC3E}">
        <p14:creationId xmlns:p14="http://schemas.microsoft.com/office/powerpoint/2010/main" val="25355388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Scanning Formats:</a:t>
            </a:r>
            <a:endParaRPr lang="en-US" b="1" dirty="0">
              <a:solidFill>
                <a:srgbClr val="0075B3"/>
              </a:solidFill>
            </a:endParaRPr>
          </a:p>
        </p:txBody>
      </p:sp>
      <p:sp>
        <p:nvSpPr>
          <p:cNvPr id="2" name="Text Placeholder 1"/>
          <p:cNvSpPr>
            <a:spLocks noGrp="1"/>
          </p:cNvSpPr>
          <p:nvPr>
            <p:ph type="body" sz="quarter" idx="4294967295"/>
          </p:nvPr>
        </p:nvSpPr>
        <p:spPr>
          <a:xfrm>
            <a:off x="228600" y="1447800"/>
            <a:ext cx="6738938" cy="4368800"/>
          </a:xfrm>
        </p:spPr>
        <p:txBody>
          <a:bodyPr>
            <a:normAutofit/>
          </a:bodyPr>
          <a:lstStyle/>
          <a:p>
            <a:pPr lvl="1" algn="just">
              <a:buFont typeface="Wingdings" pitchFamily="2" charset="2"/>
              <a:buChar char="Ø"/>
            </a:pPr>
            <a:r>
              <a:rPr lang="en-US" sz="2000" dirty="0">
                <a:latin typeface="Calibri" panose="020F0502020204030204" pitchFamily="34" charset="0"/>
                <a:cs typeface="Times New Roman" pitchFamily="18" charset="0"/>
              </a:rPr>
              <a:t>Depending on your scanning software, you may have different options </a:t>
            </a:r>
            <a:r>
              <a:rPr lang="en-US" sz="2000" dirty="0" smtClean="0">
                <a:latin typeface="Calibri" panose="020F0502020204030204" pitchFamily="34" charset="0"/>
                <a:cs typeface="Times New Roman" pitchFamily="18" charset="0"/>
              </a:rPr>
              <a:t>of </a:t>
            </a:r>
            <a:r>
              <a:rPr lang="en-US" sz="2000" dirty="0">
                <a:latin typeface="Calibri" panose="020F0502020204030204" pitchFamily="34" charset="0"/>
                <a:cs typeface="Times New Roman" pitchFamily="18" charset="0"/>
              </a:rPr>
              <a:t>file formats in which to save your scanned image or document.</a:t>
            </a:r>
          </a:p>
          <a:p>
            <a:pPr lvl="1" algn="just">
              <a:buFont typeface="Wingdings" pitchFamily="2" charset="2"/>
              <a:buChar char="Ø"/>
            </a:pPr>
            <a:endParaRPr lang="en-US" sz="2000" dirty="0">
              <a:latin typeface="Calibri" panose="020F0502020204030204" pitchFamily="34" charset="0"/>
              <a:cs typeface="Times New Roman" pitchFamily="18" charset="0"/>
            </a:endParaRPr>
          </a:p>
          <a:p>
            <a:pPr lvl="1" algn="just">
              <a:buFont typeface="Wingdings" pitchFamily="2" charset="2"/>
              <a:buChar char="Ø"/>
            </a:pPr>
            <a:r>
              <a:rPr lang="en-US" sz="2000" dirty="0">
                <a:latin typeface="Calibri" panose="020F0502020204030204" pitchFamily="34" charset="0"/>
                <a:cs typeface="Times New Roman" pitchFamily="18" charset="0"/>
              </a:rPr>
              <a:t>Images may be saved as: jpg, bmp, </a:t>
            </a:r>
            <a:r>
              <a:rPr lang="en-US" sz="2000" dirty="0" smtClean="0">
                <a:latin typeface="Calibri" panose="020F0502020204030204" pitchFamily="34" charset="0"/>
                <a:cs typeface="Times New Roman" pitchFamily="18" charset="0"/>
              </a:rPr>
              <a:t>tiff, </a:t>
            </a:r>
            <a:r>
              <a:rPr lang="en-US" sz="2000" dirty="0">
                <a:latin typeface="Calibri" panose="020F0502020204030204" pitchFamily="34" charset="0"/>
                <a:cs typeface="Times New Roman" pitchFamily="18" charset="0"/>
              </a:rPr>
              <a:t>or </a:t>
            </a:r>
            <a:r>
              <a:rPr lang="en-US" sz="2000" dirty="0" err="1">
                <a:latin typeface="Calibri" panose="020F0502020204030204" pitchFamily="34" charset="0"/>
                <a:cs typeface="Times New Roman" pitchFamily="18" charset="0"/>
              </a:rPr>
              <a:t>png</a:t>
            </a:r>
            <a:r>
              <a:rPr lang="en-US" sz="2000" dirty="0">
                <a:latin typeface="Calibri" panose="020F0502020204030204" pitchFamily="34" charset="0"/>
                <a:cs typeface="Times New Roman" pitchFamily="18" charset="0"/>
              </a:rPr>
              <a:t>.</a:t>
            </a:r>
          </a:p>
          <a:p>
            <a:pPr lvl="1" algn="just">
              <a:buNone/>
            </a:pPr>
            <a:endParaRPr lang="en-US" sz="2000" dirty="0">
              <a:latin typeface="Calibri" panose="020F0502020204030204" pitchFamily="34" charset="0"/>
              <a:cs typeface="Times New Roman" pitchFamily="18" charset="0"/>
            </a:endParaRPr>
          </a:p>
          <a:p>
            <a:pPr lvl="1" algn="just">
              <a:buFont typeface="Wingdings" pitchFamily="2" charset="2"/>
              <a:buChar char="Ø"/>
            </a:pPr>
            <a:r>
              <a:rPr lang="en-US" sz="2000" dirty="0">
                <a:latin typeface="Calibri" panose="020F0502020204030204" pitchFamily="34" charset="0"/>
                <a:cs typeface="Times New Roman" pitchFamily="18" charset="0"/>
              </a:rPr>
              <a:t>Documents may be saved as: pdf, or any of the image formats.</a:t>
            </a:r>
          </a:p>
          <a:p>
            <a:pPr algn="just"/>
            <a:endParaRPr lang="en-US" sz="2000" dirty="0">
              <a:latin typeface="Calibri" panose="020F0502020204030204" pitchFamily="34"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31944"/>
          <a:stretch/>
        </p:blipFill>
        <p:spPr>
          <a:xfrm>
            <a:off x="3782689" y="3810000"/>
            <a:ext cx="7675033" cy="2819400"/>
          </a:xfrm>
          <a:prstGeom prst="rect">
            <a:avLst/>
          </a:prstGeom>
        </p:spPr>
      </p:pic>
    </p:spTree>
    <p:extLst>
      <p:ext uri="{BB962C8B-B14F-4D97-AF65-F5344CB8AC3E}">
        <p14:creationId xmlns:p14="http://schemas.microsoft.com/office/powerpoint/2010/main" val="7259538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Scanners </a:t>
            </a:r>
            <a:endParaRPr lang="en-US" dirty="0"/>
          </a:p>
        </p:txBody>
      </p:sp>
      <p:sp>
        <p:nvSpPr>
          <p:cNvPr id="4" name="Rectangle 3"/>
          <p:cNvSpPr/>
          <p:nvPr/>
        </p:nvSpPr>
        <p:spPr>
          <a:xfrm>
            <a:off x="407988" y="1462445"/>
            <a:ext cx="3528723" cy="1077218"/>
          </a:xfrm>
          <a:prstGeom prst="rect">
            <a:avLst/>
          </a:prstGeom>
        </p:spPr>
        <p:txBody>
          <a:bodyPr wrap="none">
            <a:spAutoFit/>
          </a:bodyPr>
          <a:lstStyle/>
          <a:p>
            <a:r>
              <a:rPr lang="en-US" sz="3200" b="1" dirty="0">
                <a:solidFill>
                  <a:srgbClr val="000000"/>
                </a:solidFill>
                <a:latin typeface="Calibri" panose="020F0502020204030204" pitchFamily="34" charset="0"/>
              </a:rPr>
              <a:t>1. Flatbed Scanner: </a:t>
            </a:r>
          </a:p>
          <a:p>
            <a:endParaRPr lang="en-US" sz="3200" b="1" dirty="0">
              <a:solidFill>
                <a:srgbClr val="000000"/>
              </a:solidFill>
              <a:latin typeface="Calibri" panose="020F0502020204030204" pitchFamily="34" charset="0"/>
            </a:endParaRPr>
          </a:p>
        </p:txBody>
      </p:sp>
      <p:sp>
        <p:nvSpPr>
          <p:cNvPr id="6" name="Content Placeholder 3"/>
          <p:cNvSpPr txBox="1">
            <a:spLocks/>
          </p:cNvSpPr>
          <p:nvPr/>
        </p:nvSpPr>
        <p:spPr>
          <a:xfrm>
            <a:off x="-304800" y="2241252"/>
            <a:ext cx="6324600" cy="2995737"/>
          </a:xfrm>
          <a:prstGeom prst="rect">
            <a:avLst/>
          </a:prstGeom>
        </p:spPr>
        <p:txBody>
          <a:bodyPr vert="horz" lIns="396000" tIns="45720" rIns="91440" bIns="45720" rtlCol="0" anchor="t">
            <a:normAutofit/>
          </a:bodyPr>
          <a:lstStyle>
            <a:lvl1pPr marL="0" indent="0" algn="l" defTabSz="914400" rtl="0" eaLnBrk="1" latinLnBrk="0" hangingPunct="1">
              <a:spcBef>
                <a:spcPct val="20000"/>
              </a:spcBef>
              <a:buFont typeface="Arial" pitchFamily="34" charset="0"/>
              <a:buNone/>
              <a:defRPr sz="1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buFont typeface="Wingdings" pitchFamily="2" charset="2"/>
              <a:buChar char="Ø"/>
            </a:pPr>
            <a:r>
              <a:rPr lang="en-US" sz="2400" dirty="0">
                <a:solidFill>
                  <a:srgbClr val="000000"/>
                </a:solidFill>
                <a:latin typeface="Calibri" panose="020F0502020204030204" pitchFamily="34" charset="0"/>
                <a:cs typeface="Times New Roman" pitchFamily="18" charset="0"/>
              </a:rPr>
              <a:t>A flatbed scanner is an optical scanner which makes </a:t>
            </a:r>
            <a:r>
              <a:rPr lang="en-US" sz="2400" dirty="0" smtClean="0">
                <a:solidFill>
                  <a:srgbClr val="000000"/>
                </a:solidFill>
                <a:latin typeface="Calibri" panose="020F0502020204030204" pitchFamily="34" charset="0"/>
                <a:cs typeface="Times New Roman" pitchFamily="18" charset="0"/>
              </a:rPr>
              <a:t>use </a:t>
            </a:r>
            <a:r>
              <a:rPr lang="en-US" sz="2400" dirty="0">
                <a:solidFill>
                  <a:srgbClr val="000000"/>
                </a:solidFill>
                <a:latin typeface="Calibri" panose="020F0502020204030204" pitchFamily="34" charset="0"/>
                <a:cs typeface="Times New Roman" pitchFamily="18" charset="0"/>
              </a:rPr>
              <a:t>of a flat surface for scanning documents. The scanner is </a:t>
            </a:r>
            <a:r>
              <a:rPr lang="en-US" sz="2400" dirty="0" smtClean="0">
                <a:solidFill>
                  <a:srgbClr val="000000"/>
                </a:solidFill>
                <a:latin typeface="Calibri" panose="020F0502020204030204" pitchFamily="34" charset="0"/>
                <a:cs typeface="Times New Roman" pitchFamily="18" charset="0"/>
              </a:rPr>
              <a:t>capable </a:t>
            </a:r>
            <a:r>
              <a:rPr lang="en-US" sz="2400" dirty="0">
                <a:solidFill>
                  <a:srgbClr val="000000"/>
                </a:solidFill>
                <a:latin typeface="Calibri" panose="020F0502020204030204" pitchFamily="34" charset="0"/>
                <a:cs typeface="Times New Roman" pitchFamily="18" charset="0"/>
              </a:rPr>
              <a:t>of capturing all elements on the document and </a:t>
            </a:r>
            <a:r>
              <a:rPr lang="en-US" sz="2400" dirty="0" smtClean="0">
                <a:solidFill>
                  <a:srgbClr val="000000"/>
                </a:solidFill>
                <a:latin typeface="Calibri" panose="020F0502020204030204" pitchFamily="34" charset="0"/>
                <a:cs typeface="Times New Roman" pitchFamily="18" charset="0"/>
              </a:rPr>
              <a:t>does </a:t>
            </a:r>
            <a:r>
              <a:rPr lang="en-US" sz="2400" dirty="0">
                <a:solidFill>
                  <a:srgbClr val="000000"/>
                </a:solidFill>
                <a:latin typeface="Calibri" panose="020F0502020204030204" pitchFamily="34" charset="0"/>
                <a:cs typeface="Times New Roman" pitchFamily="18" charset="0"/>
              </a:rPr>
              <a:t>not require movement of the document.</a:t>
            </a:r>
          </a:p>
        </p:txBody>
      </p:sp>
      <p:pic>
        <p:nvPicPr>
          <p:cNvPr id="8" name="Picture 3"/>
          <p:cNvPicPr>
            <a:picLocks noChangeAspect="1" noChangeArrowheads="1"/>
          </p:cNvPicPr>
          <p:nvPr/>
        </p:nvPicPr>
        <p:blipFill>
          <a:blip r:embed="rId2" cstate="print"/>
          <a:srcRect/>
          <a:stretch>
            <a:fillRect/>
          </a:stretch>
        </p:blipFill>
        <p:spPr bwMode="auto">
          <a:xfrm>
            <a:off x="6599170" y="1977863"/>
            <a:ext cx="5629273" cy="3752850"/>
          </a:xfrm>
          <a:prstGeom prst="rect">
            <a:avLst/>
          </a:prstGeom>
          <a:noFill/>
          <a:ln w="9525">
            <a:noFill/>
            <a:miter lim="800000"/>
            <a:headEnd/>
            <a:tailEnd/>
          </a:ln>
          <a:effectLst/>
        </p:spPr>
      </p:pic>
    </p:spTree>
    <p:extLst>
      <p:ext uri="{BB962C8B-B14F-4D97-AF65-F5344CB8AC3E}">
        <p14:creationId xmlns:p14="http://schemas.microsoft.com/office/powerpoint/2010/main" val="727168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Scanners </a:t>
            </a:r>
            <a:endParaRPr lang="en-US" dirty="0"/>
          </a:p>
        </p:txBody>
      </p:sp>
      <p:sp>
        <p:nvSpPr>
          <p:cNvPr id="4" name="Rectangle 3"/>
          <p:cNvSpPr/>
          <p:nvPr/>
        </p:nvSpPr>
        <p:spPr>
          <a:xfrm>
            <a:off x="407988" y="1462445"/>
            <a:ext cx="3767698" cy="1077218"/>
          </a:xfrm>
          <a:prstGeom prst="rect">
            <a:avLst/>
          </a:prstGeom>
        </p:spPr>
        <p:txBody>
          <a:bodyPr wrap="none">
            <a:spAutoFit/>
          </a:bodyPr>
          <a:lstStyle/>
          <a:p>
            <a:r>
              <a:rPr lang="en-US" sz="3200" b="1" dirty="0" smtClean="0">
                <a:solidFill>
                  <a:srgbClr val="000000"/>
                </a:solidFill>
                <a:latin typeface="Calibri" panose="020F0502020204030204" pitchFamily="34" charset="0"/>
              </a:rPr>
              <a:t>2</a:t>
            </a:r>
            <a:r>
              <a:rPr lang="en-US" sz="3200" b="1" dirty="0">
                <a:solidFill>
                  <a:srgbClr val="000000"/>
                </a:solidFill>
                <a:latin typeface="Calibri" panose="020F0502020204030204" pitchFamily="34" charset="0"/>
              </a:rPr>
              <a:t>. </a:t>
            </a:r>
            <a:r>
              <a:rPr lang="en-US" sz="3200" b="1" dirty="0" err="1">
                <a:solidFill>
                  <a:srgbClr val="000000"/>
                </a:solidFill>
                <a:latin typeface="Calibri" panose="020F0502020204030204" pitchFamily="34" charset="0"/>
              </a:rPr>
              <a:t>Sheetfed</a:t>
            </a:r>
            <a:r>
              <a:rPr lang="en-US" sz="3200" b="1" dirty="0">
                <a:solidFill>
                  <a:srgbClr val="000000"/>
                </a:solidFill>
                <a:latin typeface="Calibri" panose="020F0502020204030204" pitchFamily="34" charset="0"/>
              </a:rPr>
              <a:t> Scanner: </a:t>
            </a:r>
          </a:p>
          <a:p>
            <a:endParaRPr lang="en-US" sz="3200" b="1" dirty="0">
              <a:solidFill>
                <a:srgbClr val="000000"/>
              </a:solidFill>
              <a:latin typeface="Calibri" panose="020F0502020204030204" pitchFamily="34" charset="0"/>
            </a:endParaRPr>
          </a:p>
        </p:txBody>
      </p:sp>
      <p:sp>
        <p:nvSpPr>
          <p:cNvPr id="6" name="Content Placeholder 3"/>
          <p:cNvSpPr txBox="1">
            <a:spLocks/>
          </p:cNvSpPr>
          <p:nvPr/>
        </p:nvSpPr>
        <p:spPr>
          <a:xfrm>
            <a:off x="-304800" y="2241252"/>
            <a:ext cx="6324600" cy="2995737"/>
          </a:xfrm>
          <a:prstGeom prst="rect">
            <a:avLst/>
          </a:prstGeom>
        </p:spPr>
        <p:txBody>
          <a:bodyPr vert="horz" lIns="396000" tIns="45720" rIns="91440" bIns="45720" rtlCol="0" anchor="t">
            <a:normAutofit/>
          </a:bodyPr>
          <a:lstStyle>
            <a:lvl1pPr marL="0" indent="0" algn="l" defTabSz="914400" rtl="0" eaLnBrk="1" latinLnBrk="0" hangingPunct="1">
              <a:spcBef>
                <a:spcPct val="20000"/>
              </a:spcBef>
              <a:buFont typeface="Arial" pitchFamily="34" charset="0"/>
              <a:buNone/>
              <a:defRPr sz="1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buFont typeface="Wingdings" pitchFamily="2" charset="2"/>
              <a:buChar char="Ø"/>
            </a:pPr>
            <a:r>
              <a:rPr lang="en-US" sz="2400" dirty="0">
                <a:solidFill>
                  <a:srgbClr val="000000"/>
                </a:solidFill>
                <a:latin typeface="Calibri" panose="020F0502020204030204" pitchFamily="34" charset="0"/>
                <a:cs typeface="Times New Roman" pitchFamily="18" charset="0"/>
              </a:rPr>
              <a:t>As its name suggests, in this type of scanner, </a:t>
            </a:r>
            <a:r>
              <a:rPr lang="en-US" sz="2400" dirty="0" smtClean="0">
                <a:solidFill>
                  <a:srgbClr val="000000"/>
                </a:solidFill>
                <a:latin typeface="Calibri" panose="020F0502020204030204" pitchFamily="34" charset="0"/>
                <a:cs typeface="Times New Roman" pitchFamily="18" charset="0"/>
              </a:rPr>
              <a:t>the </a:t>
            </a:r>
            <a:r>
              <a:rPr lang="en-US" sz="2400" dirty="0">
                <a:solidFill>
                  <a:srgbClr val="000000"/>
                </a:solidFill>
                <a:latin typeface="Calibri" panose="020F0502020204030204" pitchFamily="34" charset="0"/>
                <a:cs typeface="Times New Roman" pitchFamily="18" charset="0"/>
              </a:rPr>
              <a:t>document is fed into the horizontal or vertical slot provided </a:t>
            </a:r>
            <a:r>
              <a:rPr lang="en-US" sz="2400" dirty="0" smtClean="0">
                <a:solidFill>
                  <a:srgbClr val="000000"/>
                </a:solidFill>
                <a:latin typeface="Calibri" panose="020F0502020204030204" pitchFamily="34" charset="0"/>
                <a:cs typeface="Times New Roman" pitchFamily="18" charset="0"/>
              </a:rPr>
              <a:t>in </a:t>
            </a:r>
            <a:r>
              <a:rPr lang="en-US" sz="2400" dirty="0">
                <a:solidFill>
                  <a:srgbClr val="000000"/>
                </a:solidFill>
                <a:latin typeface="Calibri" panose="020F0502020204030204" pitchFamily="34" charset="0"/>
                <a:cs typeface="Times New Roman" pitchFamily="18" charset="0"/>
              </a:rPr>
              <a:t>it. While the sensor and source of light are stationary. Instead, </a:t>
            </a:r>
            <a:r>
              <a:rPr lang="en-US" sz="2400" dirty="0" smtClean="0">
                <a:solidFill>
                  <a:srgbClr val="000000"/>
                </a:solidFill>
                <a:latin typeface="Calibri" panose="020F0502020204030204" pitchFamily="34" charset="0"/>
                <a:cs typeface="Times New Roman" pitchFamily="18" charset="0"/>
              </a:rPr>
              <a:t>the </a:t>
            </a:r>
            <a:r>
              <a:rPr lang="en-US" sz="2400" dirty="0">
                <a:solidFill>
                  <a:srgbClr val="000000"/>
                </a:solidFill>
                <a:latin typeface="Calibri" panose="020F0502020204030204" pitchFamily="34" charset="0"/>
                <a:cs typeface="Times New Roman" pitchFamily="18" charset="0"/>
              </a:rPr>
              <a:t>document moves through the scanner. These scanners cannot </a:t>
            </a:r>
            <a:r>
              <a:rPr lang="en-US" sz="2400" dirty="0" smtClean="0">
                <a:solidFill>
                  <a:srgbClr val="000000"/>
                </a:solidFill>
                <a:latin typeface="Calibri" panose="020F0502020204030204" pitchFamily="34" charset="0"/>
                <a:cs typeface="Times New Roman" pitchFamily="18" charset="0"/>
              </a:rPr>
              <a:t>scan </a:t>
            </a:r>
            <a:r>
              <a:rPr lang="en-US" sz="2400" dirty="0">
                <a:solidFill>
                  <a:srgbClr val="000000"/>
                </a:solidFill>
                <a:latin typeface="Calibri" panose="020F0502020204030204" pitchFamily="34" charset="0"/>
                <a:cs typeface="Times New Roman" pitchFamily="18" charset="0"/>
              </a:rPr>
              <a:t>thick objects, like books.</a:t>
            </a:r>
          </a:p>
        </p:txBody>
      </p:sp>
      <p:pic>
        <p:nvPicPr>
          <p:cNvPr id="7" name="Content Placeholder 6" descr="sheetfed scanner.jpg"/>
          <p:cNvPicPr>
            <a:picLocks noChangeAspect="1"/>
          </p:cNvPicPr>
          <p:nvPr/>
        </p:nvPicPr>
        <p:blipFill>
          <a:blip r:embed="rId2" cstate="print"/>
          <a:stretch>
            <a:fillRect/>
          </a:stretch>
        </p:blipFill>
        <p:spPr>
          <a:xfrm>
            <a:off x="6400800" y="1828800"/>
            <a:ext cx="4784848" cy="4448025"/>
          </a:xfrm>
          <a:prstGeom prst="rect">
            <a:avLst/>
          </a:prstGeom>
        </p:spPr>
      </p:pic>
    </p:spTree>
    <p:extLst>
      <p:ext uri="{BB962C8B-B14F-4D97-AF65-F5344CB8AC3E}">
        <p14:creationId xmlns:p14="http://schemas.microsoft.com/office/powerpoint/2010/main" val="2967693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Scanners </a:t>
            </a:r>
            <a:endParaRPr lang="en-US" dirty="0"/>
          </a:p>
        </p:txBody>
      </p:sp>
      <p:sp>
        <p:nvSpPr>
          <p:cNvPr id="4" name="Rectangle 3"/>
          <p:cNvSpPr/>
          <p:nvPr/>
        </p:nvSpPr>
        <p:spPr>
          <a:xfrm>
            <a:off x="407988" y="1462445"/>
            <a:ext cx="4024628" cy="1077218"/>
          </a:xfrm>
          <a:prstGeom prst="rect">
            <a:avLst/>
          </a:prstGeom>
        </p:spPr>
        <p:txBody>
          <a:bodyPr wrap="none">
            <a:spAutoFit/>
          </a:bodyPr>
          <a:lstStyle/>
          <a:p>
            <a:r>
              <a:rPr lang="en-US" sz="3200" b="1" dirty="0">
                <a:solidFill>
                  <a:srgbClr val="000000"/>
                </a:solidFill>
                <a:latin typeface="Calibri" panose="020F0502020204030204" pitchFamily="34" charset="0"/>
              </a:rPr>
              <a:t>3</a:t>
            </a:r>
            <a:r>
              <a:rPr lang="en-US" sz="3200" b="1" dirty="0" smtClean="0">
                <a:solidFill>
                  <a:srgbClr val="000000"/>
                </a:solidFill>
                <a:latin typeface="Calibri" panose="020F0502020204030204" pitchFamily="34" charset="0"/>
              </a:rPr>
              <a:t>. Hand-held Scanner</a:t>
            </a:r>
            <a:r>
              <a:rPr lang="en-US" sz="3200" b="1" dirty="0">
                <a:solidFill>
                  <a:srgbClr val="000000"/>
                </a:solidFill>
                <a:latin typeface="Calibri" panose="020F0502020204030204" pitchFamily="34" charset="0"/>
              </a:rPr>
              <a:t>: </a:t>
            </a:r>
          </a:p>
          <a:p>
            <a:endParaRPr lang="en-US" sz="3200" b="1" dirty="0">
              <a:solidFill>
                <a:srgbClr val="000000"/>
              </a:solidFill>
              <a:latin typeface="Calibri" panose="020F0502020204030204" pitchFamily="34" charset="0"/>
            </a:endParaRPr>
          </a:p>
        </p:txBody>
      </p:sp>
      <p:sp>
        <p:nvSpPr>
          <p:cNvPr id="6" name="Content Placeholder 3"/>
          <p:cNvSpPr txBox="1">
            <a:spLocks/>
          </p:cNvSpPr>
          <p:nvPr/>
        </p:nvSpPr>
        <p:spPr>
          <a:xfrm>
            <a:off x="-304800" y="2241252"/>
            <a:ext cx="6324600" cy="2995737"/>
          </a:xfrm>
          <a:prstGeom prst="rect">
            <a:avLst/>
          </a:prstGeom>
        </p:spPr>
        <p:txBody>
          <a:bodyPr vert="horz" lIns="396000" tIns="45720" rIns="91440" bIns="45720" rtlCol="0" anchor="t">
            <a:normAutofit lnSpcReduction="10000"/>
          </a:bodyPr>
          <a:lstStyle>
            <a:lvl1pPr marL="0" indent="0" algn="l" defTabSz="914400" rtl="0" eaLnBrk="1" latinLnBrk="0" hangingPunct="1">
              <a:spcBef>
                <a:spcPct val="20000"/>
              </a:spcBef>
              <a:buFont typeface="Arial" pitchFamily="34" charset="0"/>
              <a:buNone/>
              <a:defRPr sz="1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buFont typeface="Wingdings" pitchFamily="2" charset="2"/>
              <a:buChar char="Ø"/>
            </a:pPr>
            <a:r>
              <a:rPr lang="en-US" sz="2400" dirty="0">
                <a:solidFill>
                  <a:srgbClr val="000000"/>
                </a:solidFill>
                <a:latin typeface="Calibri" panose="020F0502020204030204" pitchFamily="34" charset="0"/>
                <a:cs typeface="Times New Roman" pitchFamily="18" charset="0"/>
              </a:rPr>
              <a:t>A handheld scanner is a small manual scanning device </a:t>
            </a:r>
            <a:r>
              <a:rPr lang="en-US" sz="2400" dirty="0" smtClean="0">
                <a:solidFill>
                  <a:srgbClr val="000000"/>
                </a:solidFill>
                <a:latin typeface="Calibri" panose="020F0502020204030204" pitchFamily="34" charset="0"/>
                <a:cs typeface="Times New Roman" pitchFamily="18" charset="0"/>
              </a:rPr>
              <a:t>which </a:t>
            </a:r>
            <a:r>
              <a:rPr lang="en-US" sz="2400" dirty="0">
                <a:solidFill>
                  <a:srgbClr val="000000"/>
                </a:solidFill>
                <a:latin typeface="Calibri" panose="020F0502020204030204" pitchFamily="34" charset="0"/>
                <a:cs typeface="Times New Roman" pitchFamily="18" charset="0"/>
              </a:rPr>
              <a:t>is moved over the object that needs to be scanned. Even a </a:t>
            </a:r>
            <a:r>
              <a:rPr lang="en-US" sz="2400" dirty="0" smtClean="0">
                <a:solidFill>
                  <a:srgbClr val="000000"/>
                </a:solidFill>
                <a:latin typeface="Calibri" panose="020F0502020204030204" pitchFamily="34" charset="0"/>
                <a:cs typeface="Times New Roman" pitchFamily="18" charset="0"/>
              </a:rPr>
              <a:t>slight movement </a:t>
            </a:r>
            <a:r>
              <a:rPr lang="en-US" sz="2400" dirty="0">
                <a:solidFill>
                  <a:srgbClr val="000000"/>
                </a:solidFill>
                <a:latin typeface="Calibri" panose="020F0502020204030204" pitchFamily="34" charset="0"/>
                <a:cs typeface="Times New Roman" pitchFamily="18" charset="0"/>
              </a:rPr>
              <a:t>of hand can lead to distortion of the image. Hand held </a:t>
            </a:r>
            <a:r>
              <a:rPr lang="en-US" sz="2400" dirty="0" smtClean="0">
                <a:solidFill>
                  <a:srgbClr val="000000"/>
                </a:solidFill>
                <a:latin typeface="Calibri" panose="020F0502020204030204" pitchFamily="34" charset="0"/>
                <a:cs typeface="Times New Roman" pitchFamily="18" charset="0"/>
              </a:rPr>
              <a:t>scanners </a:t>
            </a:r>
            <a:r>
              <a:rPr lang="en-US" sz="2400" dirty="0">
                <a:solidFill>
                  <a:srgbClr val="000000"/>
                </a:solidFill>
                <a:latin typeface="Calibri" panose="020F0502020204030204" pitchFamily="34" charset="0"/>
                <a:cs typeface="Times New Roman" pitchFamily="18" charset="0"/>
              </a:rPr>
              <a:t>are generally used with bar code technologies like library </a:t>
            </a:r>
            <a:r>
              <a:rPr lang="en-US" sz="2400" dirty="0" smtClean="0">
                <a:solidFill>
                  <a:srgbClr val="000000"/>
                </a:solidFill>
                <a:latin typeface="Calibri" panose="020F0502020204030204" pitchFamily="34" charset="0"/>
                <a:cs typeface="Times New Roman" pitchFamily="18" charset="0"/>
              </a:rPr>
              <a:t>systems </a:t>
            </a:r>
            <a:r>
              <a:rPr lang="en-US" sz="2400" dirty="0">
                <a:solidFill>
                  <a:srgbClr val="000000"/>
                </a:solidFill>
                <a:latin typeface="Calibri" panose="020F0502020204030204" pitchFamily="34" charset="0"/>
                <a:cs typeface="Times New Roman" pitchFamily="18" charset="0"/>
              </a:rPr>
              <a:t>in schools.</a:t>
            </a:r>
          </a:p>
        </p:txBody>
      </p:sp>
      <p:pic>
        <p:nvPicPr>
          <p:cNvPr id="8" name="Picture 2"/>
          <p:cNvPicPr>
            <a:picLocks noChangeAspect="1" noChangeArrowheads="1"/>
          </p:cNvPicPr>
          <p:nvPr/>
        </p:nvPicPr>
        <p:blipFill>
          <a:blip r:embed="rId2" cstate="print"/>
          <a:srcRect/>
          <a:stretch>
            <a:fillRect/>
          </a:stretch>
        </p:blipFill>
        <p:spPr bwMode="auto">
          <a:xfrm>
            <a:off x="6324600" y="1143000"/>
            <a:ext cx="4873014" cy="4553725"/>
          </a:xfrm>
          <a:prstGeom prst="rect">
            <a:avLst/>
          </a:prstGeom>
          <a:noFill/>
          <a:ln w="9525">
            <a:noFill/>
            <a:miter lim="800000"/>
            <a:headEnd/>
            <a:tailEnd/>
          </a:ln>
          <a:effectLst/>
        </p:spPr>
      </p:pic>
    </p:spTree>
    <p:extLst>
      <p:ext uri="{BB962C8B-B14F-4D97-AF65-F5344CB8AC3E}">
        <p14:creationId xmlns:p14="http://schemas.microsoft.com/office/powerpoint/2010/main" val="4286568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Scanners </a:t>
            </a:r>
            <a:endParaRPr lang="en-US" dirty="0"/>
          </a:p>
        </p:txBody>
      </p:sp>
      <p:sp>
        <p:nvSpPr>
          <p:cNvPr id="4" name="Rectangle 3"/>
          <p:cNvSpPr/>
          <p:nvPr/>
        </p:nvSpPr>
        <p:spPr>
          <a:xfrm>
            <a:off x="407988" y="1462445"/>
            <a:ext cx="3270382" cy="1077218"/>
          </a:xfrm>
          <a:prstGeom prst="rect">
            <a:avLst/>
          </a:prstGeom>
        </p:spPr>
        <p:txBody>
          <a:bodyPr wrap="none">
            <a:spAutoFit/>
          </a:bodyPr>
          <a:lstStyle/>
          <a:p>
            <a:r>
              <a:rPr lang="en-US" sz="3200" b="1" dirty="0" smtClean="0">
                <a:solidFill>
                  <a:srgbClr val="000000"/>
                </a:solidFill>
                <a:latin typeface="Calibri" panose="020F0502020204030204" pitchFamily="34" charset="0"/>
              </a:rPr>
              <a:t>4</a:t>
            </a:r>
            <a:r>
              <a:rPr lang="en-US" sz="3200" b="1" dirty="0">
                <a:solidFill>
                  <a:srgbClr val="000000"/>
                </a:solidFill>
                <a:latin typeface="Calibri" panose="020F0502020204030204" pitchFamily="34" charset="0"/>
              </a:rPr>
              <a:t>. Photo Scanner: </a:t>
            </a:r>
          </a:p>
          <a:p>
            <a:endParaRPr lang="en-US" sz="3200" b="1" dirty="0">
              <a:solidFill>
                <a:srgbClr val="000000"/>
              </a:solidFill>
              <a:latin typeface="Calibri" panose="020F0502020204030204" pitchFamily="34" charset="0"/>
            </a:endParaRPr>
          </a:p>
        </p:txBody>
      </p:sp>
      <p:sp>
        <p:nvSpPr>
          <p:cNvPr id="6" name="Content Placeholder 3"/>
          <p:cNvSpPr txBox="1">
            <a:spLocks/>
          </p:cNvSpPr>
          <p:nvPr/>
        </p:nvSpPr>
        <p:spPr>
          <a:xfrm>
            <a:off x="-304800" y="2241252"/>
            <a:ext cx="6324600" cy="2995737"/>
          </a:xfrm>
          <a:prstGeom prst="rect">
            <a:avLst/>
          </a:prstGeom>
        </p:spPr>
        <p:txBody>
          <a:bodyPr vert="horz" lIns="396000" tIns="45720" rIns="91440" bIns="45720" rtlCol="0" anchor="t">
            <a:normAutofit/>
          </a:bodyPr>
          <a:lstStyle>
            <a:lvl1pPr marL="0" indent="0" algn="l" defTabSz="914400" rtl="0" eaLnBrk="1" latinLnBrk="0" hangingPunct="1">
              <a:spcBef>
                <a:spcPct val="20000"/>
              </a:spcBef>
              <a:buFont typeface="Arial" pitchFamily="34" charset="0"/>
              <a:buNone/>
              <a:defRPr sz="1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buFont typeface="Wingdings" pitchFamily="2" charset="2"/>
              <a:buChar char="Ø"/>
            </a:pPr>
            <a:r>
              <a:rPr lang="en-US" sz="2400" dirty="0">
                <a:solidFill>
                  <a:srgbClr val="000000"/>
                </a:solidFill>
                <a:latin typeface="Calibri" panose="020F0502020204030204" pitchFamily="34" charset="0"/>
                <a:cs typeface="Times New Roman" pitchFamily="18" charset="0"/>
              </a:rPr>
              <a:t>As the name itself suggests, a photo scanner is </a:t>
            </a:r>
            <a:r>
              <a:rPr lang="en-US" sz="2400" dirty="0" smtClean="0">
                <a:solidFill>
                  <a:srgbClr val="000000"/>
                </a:solidFill>
                <a:latin typeface="Calibri" panose="020F0502020204030204" pitchFamily="34" charset="0"/>
                <a:cs typeface="Times New Roman" pitchFamily="18" charset="0"/>
              </a:rPr>
              <a:t>mostly </a:t>
            </a:r>
            <a:r>
              <a:rPr lang="en-US" sz="2400" dirty="0">
                <a:solidFill>
                  <a:srgbClr val="000000"/>
                </a:solidFill>
                <a:latin typeface="Calibri" panose="020F0502020204030204" pitchFamily="34" charset="0"/>
                <a:cs typeface="Times New Roman" pitchFamily="18" charset="0"/>
              </a:rPr>
              <a:t>used to scan photographs. It boasts of high </a:t>
            </a:r>
            <a:r>
              <a:rPr lang="en-US" sz="2400" dirty="0" smtClean="0">
                <a:solidFill>
                  <a:srgbClr val="000000"/>
                </a:solidFill>
                <a:latin typeface="Calibri" panose="020F0502020204030204" pitchFamily="34" charset="0"/>
                <a:cs typeface="Times New Roman" pitchFamily="18" charset="0"/>
              </a:rPr>
              <a:t>resolution </a:t>
            </a:r>
            <a:r>
              <a:rPr lang="en-US" sz="2400" dirty="0">
                <a:solidFill>
                  <a:srgbClr val="000000"/>
                </a:solidFill>
                <a:latin typeface="Calibri" panose="020F0502020204030204" pitchFamily="34" charset="0"/>
                <a:cs typeface="Times New Roman" pitchFamily="18" charset="0"/>
              </a:rPr>
              <a:t>and color depth, both of which are necessary </a:t>
            </a:r>
            <a:r>
              <a:rPr lang="en-US" sz="2400" dirty="0" smtClean="0">
                <a:solidFill>
                  <a:srgbClr val="000000"/>
                </a:solidFill>
                <a:latin typeface="Calibri" panose="020F0502020204030204" pitchFamily="34" charset="0"/>
                <a:cs typeface="Times New Roman" pitchFamily="18" charset="0"/>
              </a:rPr>
              <a:t>for </a:t>
            </a:r>
            <a:r>
              <a:rPr lang="en-US" sz="2400" dirty="0">
                <a:solidFill>
                  <a:srgbClr val="000000"/>
                </a:solidFill>
                <a:latin typeface="Calibri" panose="020F0502020204030204" pitchFamily="34" charset="0"/>
                <a:cs typeface="Times New Roman" pitchFamily="18" charset="0"/>
              </a:rPr>
              <a:t>scanning photographs</a:t>
            </a:r>
          </a:p>
        </p:txBody>
      </p:sp>
      <p:pic>
        <p:nvPicPr>
          <p:cNvPr id="7" name="Content Placeholder 6" descr="photo scanner.png"/>
          <p:cNvPicPr>
            <a:picLocks noChangeAspect="1"/>
          </p:cNvPicPr>
          <p:nvPr/>
        </p:nvPicPr>
        <p:blipFill>
          <a:blip r:embed="rId2"/>
          <a:stretch>
            <a:fillRect/>
          </a:stretch>
        </p:blipFill>
        <p:spPr>
          <a:xfrm>
            <a:off x="5936168" y="1643620"/>
            <a:ext cx="6286500" cy="4191000"/>
          </a:xfrm>
          <a:prstGeom prst="rect">
            <a:avLst/>
          </a:prstGeom>
        </p:spPr>
      </p:pic>
    </p:spTree>
    <p:extLst>
      <p:ext uri="{BB962C8B-B14F-4D97-AF65-F5344CB8AC3E}">
        <p14:creationId xmlns:p14="http://schemas.microsoft.com/office/powerpoint/2010/main" val="86387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Scanners </a:t>
            </a:r>
            <a:endParaRPr lang="en-US" dirty="0"/>
          </a:p>
        </p:txBody>
      </p:sp>
      <p:sp>
        <p:nvSpPr>
          <p:cNvPr id="4" name="Rectangle 3"/>
          <p:cNvSpPr/>
          <p:nvPr/>
        </p:nvSpPr>
        <p:spPr>
          <a:xfrm>
            <a:off x="407988" y="1462445"/>
            <a:ext cx="3698192" cy="1077218"/>
          </a:xfrm>
          <a:prstGeom prst="rect">
            <a:avLst/>
          </a:prstGeom>
        </p:spPr>
        <p:txBody>
          <a:bodyPr wrap="none">
            <a:spAutoFit/>
          </a:bodyPr>
          <a:lstStyle/>
          <a:p>
            <a:r>
              <a:rPr lang="en-US" sz="3200" b="1" dirty="0">
                <a:solidFill>
                  <a:srgbClr val="000000"/>
                </a:solidFill>
                <a:latin typeface="Calibri" panose="020F0502020204030204" pitchFamily="34" charset="0"/>
              </a:rPr>
              <a:t>5</a:t>
            </a:r>
            <a:r>
              <a:rPr lang="en-US" sz="3200" b="1" dirty="0" smtClean="0">
                <a:solidFill>
                  <a:srgbClr val="000000"/>
                </a:solidFill>
                <a:latin typeface="Calibri" panose="020F0502020204030204" pitchFamily="34" charset="0"/>
              </a:rPr>
              <a:t>. </a:t>
            </a:r>
            <a:r>
              <a:rPr lang="en-US" sz="3200" b="1" dirty="0">
                <a:solidFill>
                  <a:srgbClr val="000000"/>
                </a:solidFill>
                <a:latin typeface="Calibri" panose="020F0502020204030204" pitchFamily="34" charset="0"/>
              </a:rPr>
              <a:t>Portable Scanner: </a:t>
            </a:r>
          </a:p>
          <a:p>
            <a:endParaRPr lang="en-US" sz="3200" b="1" dirty="0">
              <a:solidFill>
                <a:srgbClr val="000000"/>
              </a:solidFill>
              <a:latin typeface="Calibri" panose="020F0502020204030204" pitchFamily="34" charset="0"/>
            </a:endParaRPr>
          </a:p>
        </p:txBody>
      </p:sp>
      <p:sp>
        <p:nvSpPr>
          <p:cNvPr id="6" name="Content Placeholder 3"/>
          <p:cNvSpPr txBox="1">
            <a:spLocks/>
          </p:cNvSpPr>
          <p:nvPr/>
        </p:nvSpPr>
        <p:spPr>
          <a:xfrm>
            <a:off x="-304800" y="2241252"/>
            <a:ext cx="6096000" cy="2995737"/>
          </a:xfrm>
          <a:prstGeom prst="rect">
            <a:avLst/>
          </a:prstGeom>
        </p:spPr>
        <p:txBody>
          <a:bodyPr vert="horz" lIns="396000" tIns="45720" rIns="91440" bIns="45720" rtlCol="0" anchor="t">
            <a:normAutofit/>
          </a:bodyPr>
          <a:lstStyle>
            <a:lvl1pPr marL="0" indent="0" algn="l" defTabSz="914400" rtl="0" eaLnBrk="1" latinLnBrk="0" hangingPunct="1">
              <a:spcBef>
                <a:spcPct val="20000"/>
              </a:spcBef>
              <a:buFont typeface="Arial" pitchFamily="34" charset="0"/>
              <a:buNone/>
              <a:defRPr sz="1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buFont typeface="Wingdings" pitchFamily="2" charset="2"/>
              <a:buChar char="Ø"/>
            </a:pPr>
            <a:r>
              <a:rPr lang="en-US" sz="2400" dirty="0">
                <a:solidFill>
                  <a:srgbClr val="000000"/>
                </a:solidFill>
                <a:latin typeface="Calibri" panose="020F0502020204030204" pitchFamily="34" charset="0"/>
                <a:cs typeface="Times New Roman" pitchFamily="18" charset="0"/>
              </a:rPr>
              <a:t>Being small in size, portable scanners can be easily carried around. </a:t>
            </a:r>
            <a:r>
              <a:rPr lang="en-US" sz="2400" dirty="0" smtClean="0">
                <a:solidFill>
                  <a:srgbClr val="000000"/>
                </a:solidFill>
                <a:latin typeface="Calibri" panose="020F0502020204030204" pitchFamily="34" charset="0"/>
                <a:cs typeface="Times New Roman" pitchFamily="18" charset="0"/>
              </a:rPr>
              <a:t>They </a:t>
            </a:r>
            <a:r>
              <a:rPr lang="en-US" sz="2400" dirty="0">
                <a:solidFill>
                  <a:srgbClr val="000000"/>
                </a:solidFill>
                <a:latin typeface="Calibri" panose="020F0502020204030204" pitchFamily="34" charset="0"/>
                <a:cs typeface="Times New Roman" pitchFamily="18" charset="0"/>
              </a:rPr>
              <a:t>are of great help when it comes to text document scanning. Their </a:t>
            </a:r>
            <a:r>
              <a:rPr lang="en-US" sz="2400" dirty="0" smtClean="0">
                <a:solidFill>
                  <a:srgbClr val="000000"/>
                </a:solidFill>
                <a:latin typeface="Calibri" panose="020F0502020204030204" pitchFamily="34" charset="0"/>
                <a:cs typeface="Times New Roman" pitchFamily="18" charset="0"/>
              </a:rPr>
              <a:t>drawback </a:t>
            </a:r>
            <a:r>
              <a:rPr lang="en-US" sz="2400" dirty="0">
                <a:solidFill>
                  <a:srgbClr val="000000"/>
                </a:solidFill>
                <a:latin typeface="Calibri" panose="020F0502020204030204" pitchFamily="34" charset="0"/>
                <a:cs typeface="Times New Roman" pitchFamily="18" charset="0"/>
              </a:rPr>
              <a:t>though, is their limitation in terms of resolution.</a:t>
            </a:r>
          </a:p>
        </p:txBody>
      </p:sp>
      <p:pic>
        <p:nvPicPr>
          <p:cNvPr id="8" name="Picture 2"/>
          <p:cNvPicPr>
            <a:picLocks noChangeAspect="1" noChangeArrowheads="1"/>
          </p:cNvPicPr>
          <p:nvPr/>
        </p:nvPicPr>
        <p:blipFill>
          <a:blip r:embed="rId2" cstate="print"/>
          <a:srcRect/>
          <a:stretch>
            <a:fillRect/>
          </a:stretch>
        </p:blipFill>
        <p:spPr bwMode="auto">
          <a:xfrm flipH="1">
            <a:off x="6705600" y="1462445"/>
            <a:ext cx="4387204" cy="5121254"/>
          </a:xfrm>
          <a:prstGeom prst="rect">
            <a:avLst/>
          </a:prstGeom>
          <a:noFill/>
          <a:ln w="9525">
            <a:noFill/>
            <a:miter lim="800000"/>
            <a:headEnd/>
            <a:tailEnd/>
          </a:ln>
          <a:effectLst/>
        </p:spPr>
      </p:pic>
    </p:spTree>
    <p:extLst>
      <p:ext uri="{BB962C8B-B14F-4D97-AF65-F5344CB8AC3E}">
        <p14:creationId xmlns:p14="http://schemas.microsoft.com/office/powerpoint/2010/main" val="248580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3093154" y="325116"/>
            <a:ext cx="8139292" cy="1182207"/>
          </a:xfrm>
        </p:spPr>
        <p:txBody>
          <a:bodyPr>
            <a:normAutofit/>
          </a:bodyPr>
          <a:lstStyle/>
          <a:p>
            <a:r>
              <a:rPr lang="en-US" sz="8800" b="1" dirty="0" smtClean="0">
                <a:solidFill>
                  <a:srgbClr val="00B0F0"/>
                </a:solidFill>
              </a:rPr>
              <a:t>INTRODUCTION</a:t>
            </a:r>
            <a:endParaRPr lang="pt-PT" sz="8800" b="1" dirty="0">
              <a:solidFill>
                <a:srgbClr val="00B0F0"/>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1752600"/>
            <a:ext cx="6477000" cy="4862390"/>
          </a:xfrm>
          <a:prstGeom prst="rect">
            <a:avLst/>
          </a:prstGeom>
        </p:spPr>
      </p:pic>
    </p:spTree>
    <p:extLst>
      <p:ext uri="{BB962C8B-B14F-4D97-AF65-F5344CB8AC3E}">
        <p14:creationId xmlns:p14="http://schemas.microsoft.com/office/powerpoint/2010/main" val="81711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2743200" y="325116"/>
            <a:ext cx="8489246" cy="1182207"/>
          </a:xfrm>
        </p:spPr>
        <p:txBody>
          <a:bodyPr>
            <a:normAutofit/>
          </a:bodyPr>
          <a:lstStyle/>
          <a:p>
            <a:r>
              <a:rPr lang="en-US" sz="8800" b="1" dirty="0" smtClean="0">
                <a:solidFill>
                  <a:srgbClr val="00B0F0"/>
                </a:solidFill>
              </a:rPr>
              <a:t>OUTPUT DEVICES</a:t>
            </a:r>
            <a:endParaRPr lang="pt-PT" sz="8800" b="1" dirty="0">
              <a:solidFill>
                <a:srgbClr val="00B0F0"/>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3154" y="1512656"/>
            <a:ext cx="5345344" cy="5345344"/>
          </a:xfrm>
          <a:prstGeom prst="rect">
            <a:avLst/>
          </a:prstGeom>
        </p:spPr>
      </p:pic>
    </p:spTree>
    <p:extLst>
      <p:ext uri="{BB962C8B-B14F-4D97-AF65-F5344CB8AC3E}">
        <p14:creationId xmlns:p14="http://schemas.microsoft.com/office/powerpoint/2010/main" val="43946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56983" y="1905000"/>
            <a:ext cx="3306417" cy="2971800"/>
          </a:xfrm>
        </p:spPr>
        <p:txBody>
          <a:bodyPr>
            <a:normAutofit/>
          </a:bodyPr>
          <a:lstStyle/>
          <a:p>
            <a:pPr algn="r"/>
            <a:r>
              <a:rPr lang="en-US" sz="6600" dirty="0" smtClean="0"/>
              <a:t>OUTPUT </a:t>
            </a:r>
            <a:br>
              <a:rPr lang="en-US" sz="6600" dirty="0" smtClean="0"/>
            </a:br>
            <a:r>
              <a:rPr lang="en-US" sz="6600" dirty="0" smtClean="0"/>
              <a:t>DEVICES</a:t>
            </a:r>
            <a:endParaRPr lang="en-US" sz="6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8600"/>
            <a:ext cx="8128000" cy="6096000"/>
          </a:xfrm>
          <a:prstGeom prst="rect">
            <a:avLst/>
          </a:prstGeom>
        </p:spPr>
      </p:pic>
    </p:spTree>
    <p:extLst>
      <p:ext uri="{BB962C8B-B14F-4D97-AF65-F5344CB8AC3E}">
        <p14:creationId xmlns:p14="http://schemas.microsoft.com/office/powerpoint/2010/main" val="26957424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xmlns="" id="{BBA4C033-D371-FF40-A664-29E7C7FC8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3394" y="2794012"/>
            <a:ext cx="3375632" cy="3375632"/>
          </a:xfrm>
          <a:prstGeom prst="rect">
            <a:avLst/>
          </a:prstGeom>
        </p:spPr>
      </p:pic>
      <p:sp>
        <p:nvSpPr>
          <p:cNvPr id="2" name="Text Placeholder 1">
            <a:extLst>
              <a:ext uri="{FF2B5EF4-FFF2-40B4-BE49-F238E27FC236}">
                <a16:creationId xmlns:a16="http://schemas.microsoft.com/office/drawing/2014/main" xmlns="" id="{23E8FC2B-FFCD-46B1-AE8A-79D7221F14D9}"/>
              </a:ext>
            </a:extLst>
          </p:cNvPr>
          <p:cNvSpPr>
            <a:spLocks noGrp="1"/>
          </p:cNvSpPr>
          <p:nvPr>
            <p:ph type="body" sz="quarter" idx="35"/>
          </p:nvPr>
        </p:nvSpPr>
        <p:spPr>
          <a:xfrm>
            <a:off x="361158" y="821076"/>
            <a:ext cx="5717013" cy="4022792"/>
          </a:xfrm>
        </p:spPr>
        <p:txBody>
          <a:bodyPr/>
          <a:lstStyle/>
          <a:p>
            <a:pPr algn="just">
              <a:lnSpc>
                <a:spcPct val="100000"/>
              </a:lnSpc>
            </a:pPr>
            <a:r>
              <a:rPr lang="en-US" sz="3600" b="1" dirty="0">
                <a:latin typeface="Calibri" panose="020F0502020204030204" pitchFamily="34" charset="0"/>
              </a:rPr>
              <a:t>Output Devices </a:t>
            </a:r>
            <a:endParaRPr lang="en-US" sz="3600" b="1" dirty="0" smtClean="0">
              <a:latin typeface="Calibri" panose="020F0502020204030204" pitchFamily="34" charset="0"/>
            </a:endParaRPr>
          </a:p>
          <a:p>
            <a:pPr algn="just">
              <a:lnSpc>
                <a:spcPct val="100000"/>
              </a:lnSpc>
            </a:pPr>
            <a:endParaRPr lang="en-US" sz="2000" b="1" dirty="0">
              <a:latin typeface="Calibri" panose="020F0502020204030204" pitchFamily="34" charset="0"/>
            </a:endParaRPr>
          </a:p>
          <a:p>
            <a:pPr marL="342900" indent="-342900" algn="just">
              <a:lnSpc>
                <a:spcPct val="100000"/>
              </a:lnSpc>
              <a:buFont typeface="Wingdings" panose="05000000000000000000" pitchFamily="2" charset="2"/>
              <a:buChar char="Ø"/>
            </a:pPr>
            <a:r>
              <a:rPr lang="en-US" sz="2000" dirty="0">
                <a:latin typeface="Calibri" panose="020F0502020204030204" pitchFamily="34" charset="0"/>
              </a:rPr>
              <a:t>Any device capable of conveying information to a user. </a:t>
            </a:r>
            <a:endParaRPr lang="en-US" sz="2000" dirty="0" smtClean="0">
              <a:latin typeface="Calibri" panose="020F0502020204030204" pitchFamily="34" charset="0"/>
            </a:endParaRPr>
          </a:p>
          <a:p>
            <a:pPr algn="just">
              <a:lnSpc>
                <a:spcPct val="100000"/>
              </a:lnSpc>
            </a:pPr>
            <a:endParaRPr lang="en-US" sz="2000" dirty="0">
              <a:latin typeface="Calibri" panose="020F0502020204030204" pitchFamily="34" charset="0"/>
            </a:endParaRPr>
          </a:p>
          <a:p>
            <a:pPr algn="just">
              <a:lnSpc>
                <a:spcPct val="100000"/>
              </a:lnSpc>
            </a:pPr>
            <a:r>
              <a:rPr lang="en-US" sz="2000" dirty="0">
                <a:latin typeface="Calibri" panose="020F0502020204030204" pitchFamily="34" charset="0"/>
              </a:rPr>
              <a:t>Some output devices are :</a:t>
            </a:r>
          </a:p>
          <a:p>
            <a:pPr marL="285750" indent="-285750" algn="just">
              <a:lnSpc>
                <a:spcPct val="100000"/>
              </a:lnSpc>
              <a:buFont typeface="Wingdings" panose="05000000000000000000" pitchFamily="2" charset="2"/>
              <a:buChar char="§"/>
            </a:pPr>
            <a:r>
              <a:rPr lang="en-US" sz="2000" dirty="0">
                <a:latin typeface="Calibri" panose="020F0502020204030204" pitchFamily="34" charset="0"/>
              </a:rPr>
              <a:t>Monitors </a:t>
            </a:r>
          </a:p>
          <a:p>
            <a:pPr marL="285750" indent="-285750" algn="just">
              <a:lnSpc>
                <a:spcPct val="100000"/>
              </a:lnSpc>
              <a:buFont typeface="Wingdings" panose="05000000000000000000" pitchFamily="2" charset="2"/>
              <a:buChar char="§"/>
            </a:pPr>
            <a:r>
              <a:rPr lang="en-US" sz="2000" dirty="0">
                <a:latin typeface="Calibri" panose="020F0502020204030204" pitchFamily="34" charset="0"/>
              </a:rPr>
              <a:t>Printers</a:t>
            </a:r>
          </a:p>
          <a:p>
            <a:pPr marL="285750" indent="-285750" algn="just">
              <a:lnSpc>
                <a:spcPct val="100000"/>
              </a:lnSpc>
              <a:buFont typeface="Wingdings" panose="05000000000000000000" pitchFamily="2" charset="2"/>
              <a:buChar char="§"/>
            </a:pPr>
            <a:r>
              <a:rPr lang="en-US" sz="2000" dirty="0">
                <a:latin typeface="Calibri" panose="020F0502020204030204" pitchFamily="34" charset="0"/>
              </a:rPr>
              <a:t>Speakers</a:t>
            </a:r>
          </a:p>
          <a:p>
            <a:pPr algn="just">
              <a:lnSpc>
                <a:spcPct val="100000"/>
              </a:lnSpc>
            </a:pPr>
            <a:endParaRPr lang="en-US" sz="1800" dirty="0" smtClean="0"/>
          </a:p>
          <a:p>
            <a:endParaRPr lang="en-US" sz="1800" dirty="0"/>
          </a:p>
        </p:txBody>
      </p:sp>
      <p:sp>
        <p:nvSpPr>
          <p:cNvPr id="3" name="Text Placeholder 2">
            <a:extLst>
              <a:ext uri="{FF2B5EF4-FFF2-40B4-BE49-F238E27FC236}">
                <a16:creationId xmlns:a16="http://schemas.microsoft.com/office/drawing/2014/main" xmlns="" id="{E3F21061-72F1-45A8-9675-93E2846C6E01}"/>
              </a:ext>
            </a:extLst>
          </p:cNvPr>
          <p:cNvSpPr>
            <a:spLocks noGrp="1"/>
          </p:cNvSpPr>
          <p:nvPr>
            <p:ph type="body" sz="quarter" idx="36"/>
          </p:nvPr>
        </p:nvSpPr>
        <p:spPr/>
        <p:txBody>
          <a:bodyPr/>
          <a:lstStyle/>
          <a:p>
            <a:endParaRPr lang="en-US"/>
          </a:p>
        </p:txBody>
      </p:sp>
      <p:sp>
        <p:nvSpPr>
          <p:cNvPr id="8" name="Text Placeholder 7">
            <a:extLst>
              <a:ext uri="{FF2B5EF4-FFF2-40B4-BE49-F238E27FC236}">
                <a16:creationId xmlns:a16="http://schemas.microsoft.com/office/drawing/2014/main" xmlns="" id="{08DE78B8-E165-4708-83E4-2212F76145BE}"/>
              </a:ext>
            </a:extLst>
          </p:cNvPr>
          <p:cNvSpPr>
            <a:spLocks noGrp="1"/>
          </p:cNvSpPr>
          <p:nvPr>
            <p:ph type="body" sz="quarter" idx="41"/>
          </p:nvPr>
        </p:nvSpPr>
        <p:spPr/>
        <p:txBody>
          <a:bodyPr/>
          <a:lstStyle/>
          <a:p>
            <a:endParaRPr lang="en-US"/>
          </a:p>
        </p:txBody>
      </p:sp>
      <p:pic>
        <p:nvPicPr>
          <p:cNvPr id="11" name="Picture 4">
            <a:extLst>
              <a:ext uri="{FF2B5EF4-FFF2-40B4-BE49-F238E27FC236}">
                <a16:creationId xmlns:a16="http://schemas.microsoft.com/office/drawing/2014/main" xmlns="" id="{1E73B20C-ACE1-8648-B5DE-DDE7DC73D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311745"/>
            <a:ext cx="3200400" cy="2850777"/>
          </a:xfrm>
          <a:prstGeom prst="rect">
            <a:avLst/>
          </a:prstGeom>
        </p:spPr>
      </p:pic>
      <p:pic>
        <p:nvPicPr>
          <p:cNvPr id="13" name="Picture 6">
            <a:extLst>
              <a:ext uri="{FF2B5EF4-FFF2-40B4-BE49-F238E27FC236}">
                <a16:creationId xmlns:a16="http://schemas.microsoft.com/office/drawing/2014/main" xmlns="" id="{7365ED20-0373-874C-91A2-B863EF1491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206" y="4395237"/>
            <a:ext cx="3141188" cy="2212640"/>
          </a:xfrm>
          <a:prstGeom prst="rect">
            <a:avLst/>
          </a:prstGeom>
        </p:spPr>
      </p:pic>
    </p:spTree>
    <p:extLst>
      <p:ext uri="{BB962C8B-B14F-4D97-AF65-F5344CB8AC3E}">
        <p14:creationId xmlns:p14="http://schemas.microsoft.com/office/powerpoint/2010/main" val="6249697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3E8FC2B-FFCD-46B1-AE8A-79D7221F14D9}"/>
              </a:ext>
            </a:extLst>
          </p:cNvPr>
          <p:cNvSpPr>
            <a:spLocks noGrp="1"/>
          </p:cNvSpPr>
          <p:nvPr>
            <p:ph type="body" sz="quarter" idx="35"/>
          </p:nvPr>
        </p:nvSpPr>
        <p:spPr>
          <a:xfrm>
            <a:off x="361158" y="821076"/>
            <a:ext cx="5717013" cy="4022792"/>
          </a:xfrm>
        </p:spPr>
        <p:txBody>
          <a:bodyPr/>
          <a:lstStyle/>
          <a:p>
            <a:pPr algn="just">
              <a:lnSpc>
                <a:spcPct val="100000"/>
              </a:lnSpc>
            </a:pPr>
            <a:r>
              <a:rPr lang="en-US" sz="3600" b="1" dirty="0" smtClean="0">
                <a:latin typeface="Calibri" panose="020F0502020204030204" pitchFamily="34" charset="0"/>
              </a:rPr>
              <a:t>MONITOR</a:t>
            </a:r>
          </a:p>
          <a:p>
            <a:pPr algn="just">
              <a:lnSpc>
                <a:spcPct val="100000"/>
              </a:lnSpc>
            </a:pPr>
            <a:endParaRPr lang="en-US" sz="2000" b="1" dirty="0">
              <a:latin typeface="Calibri" panose="020F0502020204030204" pitchFamily="34" charset="0"/>
            </a:endParaRPr>
          </a:p>
          <a:p>
            <a:pPr marL="342900" indent="-342900" algn="just">
              <a:lnSpc>
                <a:spcPct val="100000"/>
              </a:lnSpc>
              <a:buFont typeface="Wingdings" panose="05000000000000000000" pitchFamily="2" charset="2"/>
              <a:buChar char="Ø"/>
            </a:pPr>
            <a:r>
              <a:rPr lang="en-US" sz="2000" dirty="0">
                <a:latin typeface="Calibri" panose="020F0502020204030204" pitchFamily="34" charset="0"/>
              </a:rPr>
              <a:t>A display screen that provides a visual output . </a:t>
            </a:r>
          </a:p>
          <a:p>
            <a:pPr marL="342900" indent="-342900" algn="just">
              <a:lnSpc>
                <a:spcPct val="100000"/>
              </a:lnSpc>
              <a:buFont typeface="Wingdings" panose="05000000000000000000" pitchFamily="2" charset="2"/>
              <a:buChar char="Ø"/>
            </a:pPr>
            <a:r>
              <a:rPr lang="en-US" sz="2000" dirty="0">
                <a:latin typeface="Calibri" panose="020F0502020204030204" pitchFamily="34" charset="0"/>
              </a:rPr>
              <a:t>Images are displayed on monitors by individual dots or picture elements called Pixels. </a:t>
            </a:r>
          </a:p>
          <a:p>
            <a:pPr algn="just">
              <a:lnSpc>
                <a:spcPct val="100000"/>
              </a:lnSpc>
            </a:pPr>
            <a:endParaRPr lang="en-US" sz="2000" dirty="0">
              <a:latin typeface="Calibri" panose="020F0502020204030204" pitchFamily="34" charset="0"/>
            </a:endParaRPr>
          </a:p>
          <a:p>
            <a:pPr algn="just">
              <a:lnSpc>
                <a:spcPct val="100000"/>
              </a:lnSpc>
            </a:pPr>
            <a:r>
              <a:rPr lang="en-US" sz="2800" b="1" dirty="0">
                <a:latin typeface="Calibri" panose="020F0502020204030204" pitchFamily="34" charset="0"/>
              </a:rPr>
              <a:t>Types of Monitors :</a:t>
            </a:r>
          </a:p>
          <a:p>
            <a:pPr marL="342900" indent="-342900" algn="just">
              <a:lnSpc>
                <a:spcPct val="100000"/>
              </a:lnSpc>
              <a:buFont typeface="Wingdings" panose="05000000000000000000" pitchFamily="2" charset="2"/>
              <a:buChar char="§"/>
            </a:pPr>
            <a:r>
              <a:rPr lang="en-US" sz="2000" dirty="0">
                <a:latin typeface="Calibri" panose="020F0502020204030204" pitchFamily="34" charset="0"/>
              </a:rPr>
              <a:t>CRT monitor </a:t>
            </a:r>
          </a:p>
          <a:p>
            <a:pPr marL="342900" indent="-342900" algn="just">
              <a:lnSpc>
                <a:spcPct val="100000"/>
              </a:lnSpc>
              <a:buFont typeface="Wingdings" panose="05000000000000000000" pitchFamily="2" charset="2"/>
              <a:buChar char="§"/>
            </a:pPr>
            <a:r>
              <a:rPr lang="en-US" sz="2000" dirty="0">
                <a:latin typeface="Calibri" panose="020F0502020204030204" pitchFamily="34" charset="0"/>
              </a:rPr>
              <a:t>LCD monitor </a:t>
            </a:r>
          </a:p>
          <a:p>
            <a:pPr marL="342900" indent="-342900" algn="just">
              <a:lnSpc>
                <a:spcPct val="100000"/>
              </a:lnSpc>
              <a:buFont typeface="Wingdings" panose="05000000000000000000" pitchFamily="2" charset="2"/>
              <a:buChar char="§"/>
            </a:pPr>
            <a:r>
              <a:rPr lang="en-US" sz="2000" dirty="0">
                <a:latin typeface="Calibri" panose="020F0502020204030204" pitchFamily="34" charset="0"/>
              </a:rPr>
              <a:t>LED monitor</a:t>
            </a:r>
          </a:p>
          <a:p>
            <a:pPr algn="just">
              <a:lnSpc>
                <a:spcPct val="100000"/>
              </a:lnSpc>
            </a:pPr>
            <a:endParaRPr lang="en-US" sz="1800" dirty="0" smtClean="0"/>
          </a:p>
          <a:p>
            <a:endParaRPr lang="en-US" sz="1800" dirty="0"/>
          </a:p>
        </p:txBody>
      </p:sp>
      <p:sp>
        <p:nvSpPr>
          <p:cNvPr id="3" name="Text Placeholder 2">
            <a:extLst>
              <a:ext uri="{FF2B5EF4-FFF2-40B4-BE49-F238E27FC236}">
                <a16:creationId xmlns:a16="http://schemas.microsoft.com/office/drawing/2014/main" xmlns="" id="{E3F21061-72F1-45A8-9675-93E2846C6E01}"/>
              </a:ext>
            </a:extLst>
          </p:cNvPr>
          <p:cNvSpPr>
            <a:spLocks noGrp="1"/>
          </p:cNvSpPr>
          <p:nvPr>
            <p:ph type="body" sz="quarter" idx="36"/>
          </p:nvPr>
        </p:nvSpPr>
        <p:spPr/>
        <p:txBody>
          <a:bodyPr/>
          <a:lstStyle/>
          <a:p>
            <a:endParaRPr lang="en-US"/>
          </a:p>
        </p:txBody>
      </p:sp>
      <p:sp>
        <p:nvSpPr>
          <p:cNvPr id="8" name="Text Placeholder 7">
            <a:extLst>
              <a:ext uri="{FF2B5EF4-FFF2-40B4-BE49-F238E27FC236}">
                <a16:creationId xmlns:a16="http://schemas.microsoft.com/office/drawing/2014/main" xmlns="" id="{08DE78B8-E165-4708-83E4-2212F76145BE}"/>
              </a:ext>
            </a:extLst>
          </p:cNvPr>
          <p:cNvSpPr>
            <a:spLocks noGrp="1"/>
          </p:cNvSpPr>
          <p:nvPr>
            <p:ph type="body" sz="quarter" idx="41"/>
          </p:nvPr>
        </p:nvSpPr>
        <p:spPr/>
        <p:txBody>
          <a:bodyPr/>
          <a:lstStyle/>
          <a:p>
            <a:endParaRPr lang="en-US"/>
          </a:p>
        </p:txBody>
      </p:sp>
      <p:pic>
        <p:nvPicPr>
          <p:cNvPr id="9" name="Picture 4">
            <a:extLst>
              <a:ext uri="{FF2B5EF4-FFF2-40B4-BE49-F238E27FC236}">
                <a16:creationId xmlns:a16="http://schemas.microsoft.com/office/drawing/2014/main" xmlns="" id="{0B19FB5E-D6BC-4A4E-9A90-C9A6F08C6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0042" y="609600"/>
            <a:ext cx="3136699" cy="3048000"/>
          </a:xfrm>
          <a:prstGeom prst="rect">
            <a:avLst/>
          </a:prstGeom>
        </p:spPr>
      </p:pic>
      <p:pic>
        <p:nvPicPr>
          <p:cNvPr id="10" name="Picture 6">
            <a:extLst>
              <a:ext uri="{FF2B5EF4-FFF2-40B4-BE49-F238E27FC236}">
                <a16:creationId xmlns:a16="http://schemas.microsoft.com/office/drawing/2014/main" xmlns="" id="{702DC5C6-6A07-2040-A0E4-F28EDF91D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754" y="3884366"/>
            <a:ext cx="3744385" cy="2674561"/>
          </a:xfrm>
          <a:prstGeom prst="rect">
            <a:avLst/>
          </a:prstGeom>
        </p:spPr>
      </p:pic>
    </p:spTree>
    <p:extLst>
      <p:ext uri="{BB962C8B-B14F-4D97-AF65-F5344CB8AC3E}">
        <p14:creationId xmlns:p14="http://schemas.microsoft.com/office/powerpoint/2010/main" val="17917701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CRT monitors</a:t>
            </a:r>
          </a:p>
        </p:txBody>
      </p:sp>
      <p:sp>
        <p:nvSpPr>
          <p:cNvPr id="3" name="Content Placeholder 2">
            <a:extLst>
              <a:ext uri="{FF2B5EF4-FFF2-40B4-BE49-F238E27FC236}">
                <a16:creationId xmlns:a16="http://schemas.microsoft.com/office/drawing/2014/main" xmlns="" id="{832A94F0-862D-8040-BD0E-80221306DAA8}"/>
              </a:ext>
            </a:extLst>
          </p:cNvPr>
          <p:cNvSpPr txBox="1">
            <a:spLocks/>
          </p:cNvSpPr>
          <p:nvPr/>
        </p:nvSpPr>
        <p:spPr>
          <a:xfrm>
            <a:off x="407988" y="1371600"/>
            <a:ext cx="10515600" cy="5218043"/>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anose="05000000000000000000" pitchFamily="2" charset="2"/>
              <a:buChar char="ü"/>
            </a:pPr>
            <a:r>
              <a:rPr lang="en-US" sz="2400" dirty="0" smtClean="0"/>
              <a:t>Stands for Cathode Ray Tube monitor. </a:t>
            </a:r>
          </a:p>
          <a:p>
            <a:pPr marL="285750" indent="-285750">
              <a:lnSpc>
                <a:spcPct val="100000"/>
              </a:lnSpc>
              <a:buFont typeface="Wingdings" panose="05000000000000000000" pitchFamily="2" charset="2"/>
              <a:buChar char="ü"/>
            </a:pPr>
            <a:r>
              <a:rPr lang="en-US" sz="2400" dirty="0" smtClean="0"/>
              <a:t>Electrons are fired on phosphorous dots on screen. </a:t>
            </a:r>
          </a:p>
          <a:p>
            <a:pPr marL="285750" indent="-285750">
              <a:lnSpc>
                <a:spcPct val="100000"/>
              </a:lnSpc>
              <a:buFont typeface="Wingdings" panose="05000000000000000000" pitchFamily="2" charset="2"/>
              <a:buChar char="ü"/>
            </a:pPr>
            <a:r>
              <a:rPr lang="en-US" sz="2400" dirty="0" smtClean="0"/>
              <a:t>The dots are grouped into pixels, which glow when stuck by electrons. </a:t>
            </a:r>
          </a:p>
          <a:p>
            <a:pPr marL="285750" indent="-285750">
              <a:lnSpc>
                <a:spcPct val="100000"/>
              </a:lnSpc>
              <a:buFont typeface="Wingdings" panose="05000000000000000000" pitchFamily="2" charset="2"/>
              <a:buChar char="ü"/>
            </a:pPr>
            <a:endParaRPr lang="en-US" sz="2400" dirty="0" smtClean="0"/>
          </a:p>
          <a:p>
            <a:pPr marL="285750" indent="-285750">
              <a:lnSpc>
                <a:spcPct val="100000"/>
              </a:lnSpc>
              <a:buFont typeface="Wingdings" panose="05000000000000000000" pitchFamily="2" charset="2"/>
              <a:buChar char="ü"/>
            </a:pPr>
            <a:endParaRPr lang="en-US" sz="2400" dirty="0" smtClean="0"/>
          </a:p>
          <a:p>
            <a:pPr marL="285750" indent="-285750">
              <a:lnSpc>
                <a:spcPct val="100000"/>
              </a:lnSpc>
              <a:buFont typeface="Wingdings" panose="05000000000000000000" pitchFamily="2" charset="2"/>
              <a:buChar char="ü"/>
            </a:pPr>
            <a:endParaRPr lang="en-US" sz="2400" dirty="0" smtClean="0"/>
          </a:p>
          <a:p>
            <a:pPr marL="285750" indent="-285750">
              <a:lnSpc>
                <a:spcPct val="100000"/>
              </a:lnSpc>
              <a:buFont typeface="Wingdings" panose="05000000000000000000" pitchFamily="2" charset="2"/>
              <a:buChar char="ü"/>
            </a:pPr>
            <a:endParaRPr lang="en-US" sz="2400" dirty="0" smtClean="0"/>
          </a:p>
          <a:p>
            <a:pPr marL="285750" indent="-285750">
              <a:lnSpc>
                <a:spcPct val="100000"/>
              </a:lnSpc>
              <a:buFont typeface="Wingdings" panose="05000000000000000000" pitchFamily="2" charset="2"/>
              <a:buChar char="ü"/>
            </a:pPr>
            <a:endParaRPr lang="en-US" sz="2400" dirty="0" smtClean="0"/>
          </a:p>
          <a:p>
            <a:pPr marL="285750" indent="-285750">
              <a:lnSpc>
                <a:spcPct val="100000"/>
              </a:lnSpc>
              <a:buFont typeface="Wingdings" panose="05000000000000000000" pitchFamily="2" charset="2"/>
              <a:buChar char="ü"/>
            </a:pPr>
            <a:endParaRPr lang="en-US" sz="2400" dirty="0" smtClean="0"/>
          </a:p>
          <a:p>
            <a:pPr marL="285750" indent="-285750">
              <a:lnSpc>
                <a:spcPct val="100000"/>
              </a:lnSpc>
              <a:buFont typeface="Wingdings" panose="05000000000000000000" pitchFamily="2" charset="2"/>
              <a:buChar char="ü"/>
            </a:pPr>
            <a:endParaRPr lang="en-US" sz="2400" dirty="0" smtClean="0"/>
          </a:p>
          <a:p>
            <a:pPr marL="285750" indent="-285750">
              <a:lnSpc>
                <a:spcPct val="100000"/>
              </a:lnSpc>
              <a:buFont typeface="Wingdings" panose="05000000000000000000" pitchFamily="2" charset="2"/>
              <a:buChar char="ü"/>
            </a:pPr>
            <a:endParaRPr lang="en-US" sz="2400" dirty="0" smtClean="0"/>
          </a:p>
          <a:p>
            <a:pPr marL="285750" indent="-285750">
              <a:lnSpc>
                <a:spcPct val="100000"/>
              </a:lnSpc>
              <a:buFont typeface="Wingdings" panose="05000000000000000000" pitchFamily="2" charset="2"/>
              <a:buChar char="ü"/>
            </a:pPr>
            <a:endParaRPr lang="en-US" sz="2400" dirty="0" smtClean="0"/>
          </a:p>
          <a:p>
            <a:pPr marL="285750" indent="-285750">
              <a:lnSpc>
                <a:spcPct val="100000"/>
              </a:lnSpc>
              <a:buFont typeface="Wingdings" panose="05000000000000000000" pitchFamily="2" charset="2"/>
              <a:buChar char="ü"/>
            </a:pPr>
            <a:endParaRPr lang="en-US" sz="2400" dirty="0" smtClean="0"/>
          </a:p>
          <a:p>
            <a:pPr marL="285750" indent="-285750">
              <a:lnSpc>
                <a:spcPct val="100000"/>
              </a:lnSpc>
              <a:buFont typeface="Wingdings" panose="05000000000000000000" pitchFamily="2" charset="2"/>
              <a:buChar char="ü"/>
            </a:pPr>
            <a:endParaRPr lang="en-US" sz="2400" dirty="0" smtClean="0"/>
          </a:p>
          <a:p>
            <a:pPr marL="285750" indent="-285750">
              <a:lnSpc>
                <a:spcPct val="100000"/>
              </a:lnSpc>
              <a:buFont typeface="Wingdings" panose="05000000000000000000" pitchFamily="2" charset="2"/>
              <a:buChar char="ü"/>
            </a:pPr>
            <a:endParaRPr lang="en-US" sz="2400" dirty="0"/>
          </a:p>
        </p:txBody>
      </p:sp>
      <p:pic>
        <p:nvPicPr>
          <p:cNvPr id="4" name="Picture 6">
            <a:extLst>
              <a:ext uri="{FF2B5EF4-FFF2-40B4-BE49-F238E27FC236}">
                <a16:creationId xmlns:a16="http://schemas.microsoft.com/office/drawing/2014/main" xmlns="" id="{095D4B1F-E699-8040-84B2-75FF0D439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900" y="3048000"/>
            <a:ext cx="8001835" cy="3435153"/>
          </a:xfrm>
          <a:prstGeom prst="rect">
            <a:avLst/>
          </a:prstGeom>
        </p:spPr>
      </p:pic>
    </p:spTree>
    <p:extLst>
      <p:ext uri="{BB962C8B-B14F-4D97-AF65-F5344CB8AC3E}">
        <p14:creationId xmlns:p14="http://schemas.microsoft.com/office/powerpoint/2010/main" val="3088932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LCD monitors</a:t>
            </a:r>
          </a:p>
        </p:txBody>
      </p:sp>
      <p:sp>
        <p:nvSpPr>
          <p:cNvPr id="3" name="Content Placeholder 2">
            <a:extLst>
              <a:ext uri="{FF2B5EF4-FFF2-40B4-BE49-F238E27FC236}">
                <a16:creationId xmlns:a16="http://schemas.microsoft.com/office/drawing/2014/main" xmlns="" id="{832A94F0-862D-8040-BD0E-80221306DAA8}"/>
              </a:ext>
            </a:extLst>
          </p:cNvPr>
          <p:cNvSpPr txBox="1">
            <a:spLocks/>
          </p:cNvSpPr>
          <p:nvPr/>
        </p:nvSpPr>
        <p:spPr>
          <a:xfrm>
            <a:off x="407988" y="1371600"/>
            <a:ext cx="5840412" cy="5218043"/>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buFont typeface="Wingdings" panose="05000000000000000000" pitchFamily="2" charset="2"/>
              <a:buChar char="ü"/>
            </a:pPr>
            <a:r>
              <a:rPr lang="en-US" sz="2400" dirty="0">
                <a:solidFill>
                  <a:srgbClr val="000000"/>
                </a:solidFill>
              </a:rPr>
              <a:t>Stands for Liquid Crystal Display monitor. </a:t>
            </a:r>
          </a:p>
          <a:p>
            <a:pPr marL="285750" indent="-285750" algn="just">
              <a:lnSpc>
                <a:spcPct val="100000"/>
              </a:lnSpc>
              <a:buFont typeface="Wingdings" panose="05000000000000000000" pitchFamily="2" charset="2"/>
              <a:buChar char="ü"/>
            </a:pPr>
            <a:r>
              <a:rPr lang="en-US" sz="2400" dirty="0">
                <a:solidFill>
                  <a:srgbClr val="000000"/>
                </a:solidFill>
              </a:rPr>
              <a:t>Thin, flat panel display device.</a:t>
            </a:r>
          </a:p>
          <a:p>
            <a:pPr marL="285750" indent="-285750" algn="just">
              <a:lnSpc>
                <a:spcPct val="100000"/>
              </a:lnSpc>
              <a:buFont typeface="Wingdings" panose="05000000000000000000" pitchFamily="2" charset="2"/>
              <a:buChar char="ü"/>
            </a:pPr>
            <a:r>
              <a:rPr lang="en-US" sz="2400" dirty="0">
                <a:solidFill>
                  <a:srgbClr val="000000"/>
                </a:solidFill>
              </a:rPr>
              <a:t>Polarization of lights is used to display object.  </a:t>
            </a:r>
          </a:p>
          <a:p>
            <a:pPr marL="285750" indent="-285750" algn="just">
              <a:lnSpc>
                <a:spcPct val="100000"/>
              </a:lnSpc>
              <a:buFont typeface="Wingdings" panose="05000000000000000000" pitchFamily="2" charset="2"/>
              <a:buChar char="ü"/>
            </a:pPr>
            <a:r>
              <a:rPr lang="en-US" sz="2400" dirty="0">
                <a:solidFill>
                  <a:srgbClr val="000000"/>
                </a:solidFill>
              </a:rPr>
              <a:t>LCD displays utilize two sheets of polarizing </a:t>
            </a:r>
            <a:r>
              <a:rPr lang="en-US" sz="2400" dirty="0" smtClean="0">
                <a:solidFill>
                  <a:srgbClr val="000000"/>
                </a:solidFill>
              </a:rPr>
              <a:t>material </a:t>
            </a:r>
            <a:r>
              <a:rPr lang="en-US" sz="2400" dirty="0">
                <a:solidFill>
                  <a:srgbClr val="000000"/>
                </a:solidFill>
              </a:rPr>
              <a:t>with liquid crystal solution between </a:t>
            </a:r>
            <a:r>
              <a:rPr lang="en-US" sz="2400" dirty="0" smtClean="0">
                <a:solidFill>
                  <a:srgbClr val="000000"/>
                </a:solidFill>
              </a:rPr>
              <a:t>them</a:t>
            </a:r>
            <a:r>
              <a:rPr lang="en-US" sz="2400" dirty="0">
                <a:solidFill>
                  <a:srgbClr val="000000"/>
                </a:solidFill>
              </a:rPr>
              <a:t>. </a:t>
            </a:r>
          </a:p>
          <a:p>
            <a:pPr marL="285750" indent="-285750" algn="just">
              <a:lnSpc>
                <a:spcPct val="100000"/>
              </a:lnSpc>
              <a:buFont typeface="Wingdings" panose="05000000000000000000" pitchFamily="2" charset="2"/>
              <a:buChar char="ü"/>
            </a:pPr>
            <a:r>
              <a:rPr lang="en-US" sz="2400" dirty="0">
                <a:solidFill>
                  <a:srgbClr val="000000"/>
                </a:solidFill>
              </a:rPr>
              <a:t>An electric current passed through liquid crystal. </a:t>
            </a:r>
          </a:p>
          <a:p>
            <a:pPr marL="285750" indent="-285750" algn="just">
              <a:lnSpc>
                <a:spcPct val="100000"/>
              </a:lnSpc>
              <a:buFont typeface="Wingdings" panose="05000000000000000000" pitchFamily="2" charset="2"/>
              <a:buChar char="ü"/>
            </a:pPr>
            <a:r>
              <a:rPr lang="en-US" sz="2400" dirty="0">
                <a:solidFill>
                  <a:srgbClr val="000000"/>
                </a:solidFill>
              </a:rPr>
              <a:t>Each crystal either allow or block the light to </a:t>
            </a:r>
            <a:r>
              <a:rPr lang="en-US" sz="2400" dirty="0" smtClean="0">
                <a:solidFill>
                  <a:srgbClr val="000000"/>
                </a:solidFill>
              </a:rPr>
              <a:t>pass through</a:t>
            </a:r>
            <a:r>
              <a:rPr lang="en-US" sz="2400" dirty="0">
                <a:solidFill>
                  <a:srgbClr val="000000"/>
                </a:solidFill>
              </a:rPr>
              <a:t>. </a:t>
            </a: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p:txBody>
      </p:sp>
      <p:pic>
        <p:nvPicPr>
          <p:cNvPr id="5" name="Picture 4">
            <a:extLst>
              <a:ext uri="{FF2B5EF4-FFF2-40B4-BE49-F238E27FC236}">
                <a16:creationId xmlns:a16="http://schemas.microsoft.com/office/drawing/2014/main" xmlns="" id="{E210251B-71EB-0349-A2DB-9C38CADDA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1746121"/>
            <a:ext cx="4562857" cy="4830270"/>
          </a:xfrm>
          <a:prstGeom prst="rect">
            <a:avLst/>
          </a:prstGeom>
        </p:spPr>
      </p:pic>
      <p:pic>
        <p:nvPicPr>
          <p:cNvPr id="6" name="Picture 6">
            <a:extLst>
              <a:ext uri="{FF2B5EF4-FFF2-40B4-BE49-F238E27FC236}">
                <a16:creationId xmlns:a16="http://schemas.microsoft.com/office/drawing/2014/main" xmlns="" id="{155F4371-887E-414F-BEC1-E3C93070F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6626"/>
            <a:ext cx="2170984" cy="1925615"/>
          </a:xfrm>
          <a:prstGeom prst="rect">
            <a:avLst/>
          </a:prstGeom>
        </p:spPr>
      </p:pic>
    </p:spTree>
    <p:extLst>
      <p:ext uri="{BB962C8B-B14F-4D97-AF65-F5344CB8AC3E}">
        <p14:creationId xmlns:p14="http://schemas.microsoft.com/office/powerpoint/2010/main" val="1090438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a:t>
            </a:r>
            <a:r>
              <a:rPr lang="en-US" dirty="0"/>
              <a:t>monitors</a:t>
            </a:r>
          </a:p>
        </p:txBody>
      </p:sp>
      <p:sp>
        <p:nvSpPr>
          <p:cNvPr id="3" name="Content Placeholder 2">
            <a:extLst>
              <a:ext uri="{FF2B5EF4-FFF2-40B4-BE49-F238E27FC236}">
                <a16:creationId xmlns:a16="http://schemas.microsoft.com/office/drawing/2014/main" xmlns="" id="{832A94F0-862D-8040-BD0E-80221306DAA8}"/>
              </a:ext>
            </a:extLst>
          </p:cNvPr>
          <p:cNvSpPr txBox="1">
            <a:spLocks/>
          </p:cNvSpPr>
          <p:nvPr/>
        </p:nvSpPr>
        <p:spPr>
          <a:xfrm>
            <a:off x="407988" y="1371600"/>
            <a:ext cx="6678612" cy="5218043"/>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buFont typeface="Wingdings" panose="05000000000000000000" pitchFamily="2" charset="2"/>
              <a:buChar char="ü"/>
            </a:pPr>
            <a:r>
              <a:rPr lang="en-US" sz="2400" dirty="0">
                <a:solidFill>
                  <a:srgbClr val="000000"/>
                </a:solidFill>
              </a:rPr>
              <a:t>It is Light Emitting Diode (LED)  based display. </a:t>
            </a:r>
          </a:p>
          <a:p>
            <a:pPr marL="285750" indent="-285750" algn="just">
              <a:lnSpc>
                <a:spcPct val="100000"/>
              </a:lnSpc>
              <a:buFont typeface="Wingdings" panose="05000000000000000000" pitchFamily="2" charset="2"/>
              <a:buChar char="ü"/>
            </a:pPr>
            <a:r>
              <a:rPr lang="en-US" sz="2400" dirty="0">
                <a:solidFill>
                  <a:srgbClr val="000000"/>
                </a:solidFill>
              </a:rPr>
              <a:t>It is flat panel display. </a:t>
            </a:r>
          </a:p>
          <a:p>
            <a:pPr marL="285750" indent="-285750" algn="just">
              <a:lnSpc>
                <a:spcPct val="100000"/>
              </a:lnSpc>
              <a:buFont typeface="Wingdings" panose="05000000000000000000" pitchFamily="2" charset="2"/>
              <a:buChar char="ü"/>
            </a:pPr>
            <a:r>
              <a:rPr lang="en-US" sz="2400" dirty="0">
                <a:solidFill>
                  <a:srgbClr val="000000"/>
                </a:solidFill>
              </a:rPr>
              <a:t>Matrix of diodes are arranged to form pixels and picture definition is stored in refresh buffer. </a:t>
            </a:r>
          </a:p>
          <a:p>
            <a:pPr marL="285750" indent="-285750" algn="just">
              <a:lnSpc>
                <a:spcPct val="100000"/>
              </a:lnSpc>
              <a:buFont typeface="Wingdings" panose="05000000000000000000" pitchFamily="2" charset="2"/>
              <a:buChar char="ü"/>
            </a:pPr>
            <a:r>
              <a:rPr lang="en-US" sz="2400" dirty="0">
                <a:solidFill>
                  <a:srgbClr val="000000"/>
                </a:solidFill>
              </a:rPr>
              <a:t>Information is read from refresh buffer </a:t>
            </a:r>
            <a:r>
              <a:rPr lang="en-US" sz="2400" dirty="0" smtClean="0">
                <a:solidFill>
                  <a:srgbClr val="000000"/>
                </a:solidFill>
              </a:rPr>
              <a:t>and </a:t>
            </a:r>
            <a:r>
              <a:rPr lang="en-US" sz="2400" dirty="0">
                <a:solidFill>
                  <a:srgbClr val="000000"/>
                </a:solidFill>
              </a:rPr>
              <a:t>converted into voltage levels that </a:t>
            </a:r>
            <a:r>
              <a:rPr lang="en-US" sz="2400" dirty="0" smtClean="0">
                <a:solidFill>
                  <a:srgbClr val="000000"/>
                </a:solidFill>
              </a:rPr>
              <a:t>are </a:t>
            </a:r>
            <a:r>
              <a:rPr lang="en-US" sz="2400" dirty="0">
                <a:solidFill>
                  <a:srgbClr val="000000"/>
                </a:solidFill>
              </a:rPr>
              <a:t>provided to diodes, thus </a:t>
            </a:r>
            <a:r>
              <a:rPr lang="en-US" sz="2400" dirty="0" smtClean="0">
                <a:solidFill>
                  <a:srgbClr val="000000"/>
                </a:solidFill>
              </a:rPr>
              <a:t>providing light </a:t>
            </a:r>
            <a:r>
              <a:rPr lang="en-US" sz="2400" dirty="0">
                <a:solidFill>
                  <a:srgbClr val="000000"/>
                </a:solidFill>
              </a:rPr>
              <a:t>pattern in display. </a:t>
            </a: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1799" y="404813"/>
            <a:ext cx="4122793" cy="320661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876" y="3908948"/>
            <a:ext cx="2619375" cy="2955943"/>
          </a:xfrm>
          <a:prstGeom prst="rect">
            <a:avLst/>
          </a:prstGeom>
        </p:spPr>
      </p:pic>
    </p:spTree>
    <p:extLst>
      <p:ext uri="{BB962C8B-B14F-4D97-AF65-F5344CB8AC3E}">
        <p14:creationId xmlns:p14="http://schemas.microsoft.com/office/powerpoint/2010/main" val="1278332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3E8FC2B-FFCD-46B1-AE8A-79D7221F14D9}"/>
              </a:ext>
            </a:extLst>
          </p:cNvPr>
          <p:cNvSpPr>
            <a:spLocks noGrp="1"/>
          </p:cNvSpPr>
          <p:nvPr>
            <p:ph type="body" sz="quarter" idx="35"/>
          </p:nvPr>
        </p:nvSpPr>
        <p:spPr>
          <a:xfrm>
            <a:off x="361158" y="821076"/>
            <a:ext cx="5717013" cy="4022792"/>
          </a:xfrm>
        </p:spPr>
        <p:txBody>
          <a:bodyPr/>
          <a:lstStyle/>
          <a:p>
            <a:pPr algn="just">
              <a:lnSpc>
                <a:spcPct val="100000"/>
              </a:lnSpc>
            </a:pPr>
            <a:r>
              <a:rPr lang="en-US" sz="3600" b="1" dirty="0">
                <a:latin typeface="Calibri" panose="020F0502020204030204" pitchFamily="34" charset="0"/>
              </a:rPr>
              <a:t>Printers</a:t>
            </a:r>
            <a:endParaRPr lang="en-US" sz="2000" b="1" dirty="0" smtClean="0">
              <a:latin typeface="Calibri" panose="020F0502020204030204" pitchFamily="34" charset="0"/>
            </a:endParaRPr>
          </a:p>
          <a:p>
            <a:pPr marL="342900" indent="-342900" algn="just">
              <a:lnSpc>
                <a:spcPct val="100000"/>
              </a:lnSpc>
              <a:buFont typeface="Wingdings" panose="05000000000000000000" pitchFamily="2" charset="2"/>
              <a:buChar char="Ø"/>
            </a:pPr>
            <a:r>
              <a:rPr lang="en-US" sz="2000" dirty="0">
                <a:latin typeface="Calibri" panose="020F0502020204030204" pitchFamily="34" charset="0"/>
              </a:rPr>
              <a:t>It is an output device that produce text and graphics on paper. </a:t>
            </a:r>
            <a:endParaRPr lang="en-US" sz="2000" dirty="0" smtClean="0">
              <a:latin typeface="Calibri" panose="020F0502020204030204" pitchFamily="34" charset="0"/>
            </a:endParaRPr>
          </a:p>
          <a:p>
            <a:pPr marL="342900" indent="-342900" algn="just">
              <a:lnSpc>
                <a:spcPct val="100000"/>
              </a:lnSpc>
              <a:buFont typeface="Wingdings" panose="05000000000000000000" pitchFamily="2" charset="2"/>
              <a:buChar char="Ø"/>
            </a:pPr>
            <a:endParaRPr lang="en-US" sz="2000" dirty="0">
              <a:latin typeface="Calibri" panose="020F0502020204030204" pitchFamily="34" charset="0"/>
            </a:endParaRPr>
          </a:p>
          <a:p>
            <a:pPr marL="342900" indent="-342900" algn="just">
              <a:lnSpc>
                <a:spcPct val="100000"/>
              </a:lnSpc>
              <a:buFont typeface="Wingdings" panose="05000000000000000000" pitchFamily="2" charset="2"/>
              <a:buChar char="Ø"/>
            </a:pPr>
            <a:r>
              <a:rPr lang="en-US" sz="2000" dirty="0">
                <a:latin typeface="Calibri" panose="020F0502020204030204" pitchFamily="34" charset="0"/>
              </a:rPr>
              <a:t>Some popular printers are :</a:t>
            </a:r>
          </a:p>
          <a:p>
            <a:pPr marL="1147763" lvl="3" indent="-457200" algn="just">
              <a:buClr>
                <a:schemeClr val="bg1"/>
              </a:buClr>
              <a:buFont typeface="Wingdings" panose="05000000000000000000" pitchFamily="2" charset="2"/>
              <a:buChar char="§"/>
            </a:pPr>
            <a:r>
              <a:rPr lang="en-US" sz="2800" dirty="0">
                <a:solidFill>
                  <a:schemeClr val="bg1"/>
                </a:solidFill>
                <a:latin typeface="Calibri" panose="020F0502020204030204" pitchFamily="34" charset="0"/>
              </a:rPr>
              <a:t>Laser printer </a:t>
            </a:r>
          </a:p>
          <a:p>
            <a:pPr marL="1147763" lvl="3" indent="-457200" algn="just">
              <a:buClr>
                <a:schemeClr val="bg1"/>
              </a:buClr>
              <a:buFont typeface="Wingdings" panose="05000000000000000000" pitchFamily="2" charset="2"/>
              <a:buChar char="§"/>
            </a:pPr>
            <a:r>
              <a:rPr lang="en-US" sz="2800" dirty="0">
                <a:solidFill>
                  <a:schemeClr val="bg1"/>
                </a:solidFill>
                <a:latin typeface="Calibri" panose="020F0502020204030204" pitchFamily="34" charset="0"/>
              </a:rPr>
              <a:t>Ink jet printer</a:t>
            </a:r>
          </a:p>
          <a:p>
            <a:pPr algn="just">
              <a:lnSpc>
                <a:spcPct val="100000"/>
              </a:lnSpc>
            </a:pPr>
            <a:endParaRPr lang="en-US" sz="1800" dirty="0" smtClean="0"/>
          </a:p>
          <a:p>
            <a:endParaRPr lang="en-US" sz="1800" dirty="0"/>
          </a:p>
        </p:txBody>
      </p:sp>
      <p:pic>
        <p:nvPicPr>
          <p:cNvPr id="7" name="Picture 4">
            <a:extLst>
              <a:ext uri="{FF2B5EF4-FFF2-40B4-BE49-F238E27FC236}">
                <a16:creationId xmlns:a16="http://schemas.microsoft.com/office/drawing/2014/main" xmlns="" id="{8DA6C36D-3000-5341-A823-B1D9CBCB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685800"/>
            <a:ext cx="4098822" cy="3076527"/>
          </a:xfrm>
          <a:prstGeom prst="rect">
            <a:avLst/>
          </a:prstGeom>
        </p:spPr>
      </p:pic>
      <p:pic>
        <p:nvPicPr>
          <p:cNvPr id="11" name="Picture 6">
            <a:extLst>
              <a:ext uri="{FF2B5EF4-FFF2-40B4-BE49-F238E27FC236}">
                <a16:creationId xmlns:a16="http://schemas.microsoft.com/office/drawing/2014/main" xmlns="" id="{12A169D3-A13A-C744-8A41-8C3456093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980" y="3795457"/>
            <a:ext cx="3909291" cy="2929762"/>
          </a:xfrm>
          <a:prstGeom prst="rect">
            <a:avLst/>
          </a:prstGeom>
        </p:spPr>
      </p:pic>
    </p:spTree>
    <p:extLst>
      <p:ext uri="{BB962C8B-B14F-4D97-AF65-F5344CB8AC3E}">
        <p14:creationId xmlns:p14="http://schemas.microsoft.com/office/powerpoint/2010/main" val="23514764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Laser Printer </a:t>
            </a:r>
          </a:p>
        </p:txBody>
      </p:sp>
      <p:sp>
        <p:nvSpPr>
          <p:cNvPr id="3" name="Content Placeholder 2">
            <a:extLst>
              <a:ext uri="{FF2B5EF4-FFF2-40B4-BE49-F238E27FC236}">
                <a16:creationId xmlns:a16="http://schemas.microsoft.com/office/drawing/2014/main" xmlns="" id="{832A94F0-862D-8040-BD0E-80221306DAA8}"/>
              </a:ext>
            </a:extLst>
          </p:cNvPr>
          <p:cNvSpPr txBox="1">
            <a:spLocks/>
          </p:cNvSpPr>
          <p:nvPr/>
        </p:nvSpPr>
        <p:spPr>
          <a:xfrm>
            <a:off x="407988" y="1371600"/>
            <a:ext cx="6678612" cy="5218043"/>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buFont typeface="Wingdings" panose="05000000000000000000" pitchFamily="2" charset="2"/>
              <a:buChar char="ü"/>
            </a:pPr>
            <a:r>
              <a:rPr lang="en-US" sz="2400" dirty="0">
                <a:solidFill>
                  <a:srgbClr val="000000"/>
                </a:solidFill>
              </a:rPr>
              <a:t>High speed high quality non-impact printer. </a:t>
            </a: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r>
              <a:rPr lang="en-US" sz="2400" dirty="0">
                <a:solidFill>
                  <a:srgbClr val="000000"/>
                </a:solidFill>
              </a:rPr>
              <a:t>Uses laser beam to transfer images onto printer. </a:t>
            </a: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r>
              <a:rPr lang="en-US" sz="2400" dirty="0">
                <a:solidFill>
                  <a:srgbClr val="000000"/>
                </a:solidFill>
              </a:rPr>
              <a:t>Instead of cartridges,  laser printer use toner. </a:t>
            </a: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r>
              <a:rPr lang="en-US" sz="2400" dirty="0">
                <a:solidFill>
                  <a:srgbClr val="000000"/>
                </a:solidFill>
              </a:rPr>
              <a:t>Printing resolution varies between 600-1200 dpi. </a:t>
            </a: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p:txBody>
      </p:sp>
      <p:pic>
        <p:nvPicPr>
          <p:cNvPr id="6" name="Picture 4">
            <a:extLst>
              <a:ext uri="{FF2B5EF4-FFF2-40B4-BE49-F238E27FC236}">
                <a16:creationId xmlns:a16="http://schemas.microsoft.com/office/drawing/2014/main" xmlns="" id="{05A4E199-E244-6546-BE0B-0C451B202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1593655"/>
            <a:ext cx="3982278" cy="4773932"/>
          </a:xfrm>
          <a:prstGeom prst="rect">
            <a:avLst/>
          </a:prstGeom>
        </p:spPr>
      </p:pic>
    </p:spTree>
    <p:extLst>
      <p:ext uri="{BB962C8B-B14F-4D97-AF65-F5344CB8AC3E}">
        <p14:creationId xmlns:p14="http://schemas.microsoft.com/office/powerpoint/2010/main" val="1094685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Laser </a:t>
            </a:r>
            <a:r>
              <a:rPr lang="en-US" dirty="0" smtClean="0"/>
              <a:t>Printer WORKING </a:t>
            </a:r>
            <a:endParaRPr lang="en-US" dirty="0"/>
          </a:p>
        </p:txBody>
      </p:sp>
      <p:sp>
        <p:nvSpPr>
          <p:cNvPr id="3" name="Content Placeholder 2">
            <a:extLst>
              <a:ext uri="{FF2B5EF4-FFF2-40B4-BE49-F238E27FC236}">
                <a16:creationId xmlns:a16="http://schemas.microsoft.com/office/drawing/2014/main" xmlns="" id="{832A94F0-862D-8040-BD0E-80221306DAA8}"/>
              </a:ext>
            </a:extLst>
          </p:cNvPr>
          <p:cNvSpPr txBox="1">
            <a:spLocks/>
          </p:cNvSpPr>
          <p:nvPr/>
        </p:nvSpPr>
        <p:spPr>
          <a:xfrm>
            <a:off x="407988" y="1371600"/>
            <a:ext cx="6678612" cy="5218043"/>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400" dirty="0" smtClean="0">
                <a:solidFill>
                  <a:srgbClr val="000000"/>
                </a:solidFill>
              </a:rPr>
              <a:t> </a:t>
            </a: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p:txBody>
      </p:sp>
      <p:pic>
        <p:nvPicPr>
          <p:cNvPr id="5" name="Picture 6" descr="lasprtr">
            <a:extLst>
              <a:ext uri="{FF2B5EF4-FFF2-40B4-BE49-F238E27FC236}">
                <a16:creationId xmlns:a16="http://schemas.microsoft.com/office/drawing/2014/main" xmlns="" id="{864BB5BA-0A21-884C-A215-CC1A8A384527}"/>
              </a:ext>
            </a:extLst>
          </p:cNvPr>
          <p:cNvPicPr>
            <a:picLocks noChangeAspect="1" noChangeArrowheads="1"/>
          </p:cNvPicPr>
          <p:nvPr/>
        </p:nvPicPr>
        <p:blipFill>
          <a:blip r:embed="rId2" cstate="print"/>
          <a:srcRect b="15440"/>
          <a:stretch>
            <a:fillRect/>
          </a:stretch>
        </p:blipFill>
        <p:spPr bwMode="auto">
          <a:xfrm>
            <a:off x="581817" y="1371600"/>
            <a:ext cx="10668945" cy="4792082"/>
          </a:xfrm>
          <a:prstGeom prst="rect">
            <a:avLst/>
          </a:prstGeom>
          <a:noFill/>
          <a:ln w="9525">
            <a:noFill/>
            <a:miter lim="800000"/>
            <a:headEnd/>
            <a:tailEnd/>
          </a:ln>
          <a:effectLst/>
        </p:spPr>
      </p:pic>
    </p:spTree>
    <p:extLst>
      <p:ext uri="{BB962C8B-B14F-4D97-AF65-F5344CB8AC3E}">
        <p14:creationId xmlns:p14="http://schemas.microsoft.com/office/powerpoint/2010/main" val="192349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FBBF165-CF1E-4A90-875A-3F660BBFC5D4}"/>
              </a:ext>
            </a:extLst>
          </p:cNvPr>
          <p:cNvSpPr>
            <a:spLocks noGrp="1"/>
          </p:cNvSpPr>
          <p:nvPr>
            <p:ph type="title"/>
          </p:nvPr>
        </p:nvSpPr>
        <p:spPr/>
        <p:txBody>
          <a:bodyPr/>
          <a:lstStyle/>
          <a:p>
            <a:r>
              <a:rPr lang="en-US" b="1" dirty="0">
                <a:solidFill>
                  <a:schemeClr val="accent1">
                    <a:lumMod val="75000"/>
                  </a:schemeClr>
                </a:solidFill>
                <a:cs typeface="Times New Roman" pitchFamily="18" charset="0"/>
              </a:rPr>
              <a:t>What is a Computer ?</a:t>
            </a:r>
            <a:endParaRPr lang="pt-PT" dirty="0">
              <a:solidFill>
                <a:schemeClr val="accent1">
                  <a:lumMod val="75000"/>
                </a:schemeClr>
              </a:solidFill>
            </a:endParaRPr>
          </a:p>
        </p:txBody>
      </p:sp>
      <p:sp>
        <p:nvSpPr>
          <p:cNvPr id="5" name="Text Placeholder 4"/>
          <p:cNvSpPr>
            <a:spLocks noGrp="1"/>
          </p:cNvSpPr>
          <p:nvPr>
            <p:ph type="body" sz="quarter" idx="35"/>
          </p:nvPr>
        </p:nvSpPr>
        <p:spPr>
          <a:xfrm>
            <a:off x="152400" y="2667000"/>
            <a:ext cx="5181600" cy="3234333"/>
          </a:xfrm>
        </p:spPr>
        <p:txBody>
          <a:bodyPr/>
          <a:lstStyle/>
          <a:p>
            <a:pPr marL="4762" lvl="1" indent="0" algn="just">
              <a:lnSpc>
                <a:spcPct val="100000"/>
              </a:lnSpc>
              <a:buNone/>
            </a:pPr>
            <a:r>
              <a:rPr lang="en-US" sz="2400" b="1" dirty="0" smtClean="0">
                <a:cs typeface="Times New Roman" pitchFamily="18" charset="0"/>
              </a:rPr>
              <a:t>HARDWARE</a:t>
            </a:r>
            <a:r>
              <a:rPr lang="en-US" sz="2400" b="1" dirty="0">
                <a:cs typeface="Times New Roman" pitchFamily="18" charset="0"/>
              </a:rPr>
              <a:t>:</a:t>
            </a:r>
            <a:endParaRPr lang="en-US" dirty="0">
              <a:cs typeface="Times New Roman" pitchFamily="18" charset="0"/>
            </a:endParaRPr>
          </a:p>
          <a:p>
            <a:pPr lvl="1" algn="just">
              <a:lnSpc>
                <a:spcPct val="100000"/>
              </a:lnSpc>
              <a:buFont typeface="Wingdings" pitchFamily="2" charset="2"/>
              <a:buChar char="Ø"/>
            </a:pPr>
            <a:r>
              <a:rPr lang="en-US" sz="2000" dirty="0">
                <a:cs typeface="Times New Roman" pitchFamily="18" charset="0"/>
              </a:rPr>
              <a:t>Hardware refers to the physical elements of a computer. This is </a:t>
            </a:r>
            <a:r>
              <a:rPr lang="en-US" sz="2000" dirty="0" smtClean="0">
                <a:cs typeface="Times New Roman" pitchFamily="18" charset="0"/>
              </a:rPr>
              <a:t>also</a:t>
            </a:r>
            <a:r>
              <a:rPr lang="en-US" sz="2000" dirty="0">
                <a:cs typeface="Times New Roman" pitchFamily="18" charset="0"/>
              </a:rPr>
              <a:t> </a:t>
            </a:r>
            <a:r>
              <a:rPr lang="en-US" sz="2000" dirty="0" smtClean="0">
                <a:cs typeface="Times New Roman" pitchFamily="18" charset="0"/>
              </a:rPr>
              <a:t>sometime </a:t>
            </a:r>
            <a:r>
              <a:rPr lang="en-US" sz="2000" dirty="0">
                <a:cs typeface="Times New Roman" pitchFamily="18" charset="0"/>
              </a:rPr>
              <a:t>called the machinery or the equipment of the computer.</a:t>
            </a:r>
          </a:p>
          <a:p>
            <a:pPr lvl="1" algn="just">
              <a:lnSpc>
                <a:spcPct val="100000"/>
              </a:lnSpc>
              <a:buFont typeface="Wingdings" pitchFamily="2" charset="2"/>
              <a:buChar char="Ø"/>
            </a:pPr>
            <a:endParaRPr lang="en-US" sz="2400" b="1" dirty="0">
              <a:effectLst>
                <a:outerShdw blurRad="38100" dist="38100" dir="2700000" algn="tl">
                  <a:srgbClr val="000000">
                    <a:alpha val="43137"/>
                  </a:srgbClr>
                </a:outerShdw>
              </a:effectLst>
              <a:cs typeface="Times New Roman" pitchFamily="18" charset="0"/>
            </a:endParaRPr>
          </a:p>
          <a:p>
            <a:pPr lvl="1" algn="just">
              <a:lnSpc>
                <a:spcPct val="100000"/>
              </a:lnSpc>
              <a:buNone/>
            </a:pPr>
            <a:r>
              <a:rPr lang="en-US" sz="2400" b="1" dirty="0">
                <a:cs typeface="Times New Roman" pitchFamily="18" charset="0"/>
              </a:rPr>
              <a:t>SOFTWARE:</a:t>
            </a:r>
            <a:endParaRPr lang="en-US" b="1" dirty="0">
              <a:effectLst>
                <a:outerShdw blurRad="38100" dist="38100" dir="2700000" algn="tl">
                  <a:srgbClr val="000000">
                    <a:alpha val="43137"/>
                  </a:srgbClr>
                </a:outerShdw>
              </a:effectLst>
              <a:cs typeface="Times New Roman" pitchFamily="18" charset="0"/>
            </a:endParaRPr>
          </a:p>
          <a:p>
            <a:pPr lvl="2" algn="just">
              <a:lnSpc>
                <a:spcPct val="100000"/>
              </a:lnSpc>
              <a:buFont typeface="Wingdings" pitchFamily="2" charset="2"/>
              <a:buChar char="Ø"/>
            </a:pPr>
            <a:r>
              <a:rPr lang="en-US" sz="2000" dirty="0">
                <a:cs typeface="Times New Roman" pitchFamily="18" charset="0"/>
              </a:rPr>
              <a:t>Software is any set of instructions that tells the hardware what to do and how to do it.</a:t>
            </a:r>
          </a:p>
          <a:p>
            <a:pPr algn="just"/>
            <a:endParaRPr lang="en-US" sz="2800" dirty="0"/>
          </a:p>
        </p:txBody>
      </p:sp>
      <p:sp>
        <p:nvSpPr>
          <p:cNvPr id="2" name="Rectangle 1"/>
          <p:cNvSpPr/>
          <p:nvPr/>
        </p:nvSpPr>
        <p:spPr>
          <a:xfrm>
            <a:off x="0" y="1309960"/>
            <a:ext cx="8839200" cy="707886"/>
          </a:xfrm>
          <a:prstGeom prst="rect">
            <a:avLst/>
          </a:prstGeom>
        </p:spPr>
        <p:txBody>
          <a:bodyPr wrap="square">
            <a:spAutoFit/>
          </a:bodyPr>
          <a:lstStyle/>
          <a:p>
            <a:pPr lvl="1" algn="just">
              <a:lnSpc>
                <a:spcPct val="100000"/>
              </a:lnSpc>
              <a:buFont typeface="Wingdings" pitchFamily="2" charset="2"/>
              <a:buChar char="Ø"/>
            </a:pPr>
            <a:r>
              <a:rPr lang="en-US" sz="2000" dirty="0">
                <a:cs typeface="Times New Roman" pitchFamily="18" charset="0"/>
              </a:rPr>
              <a:t>A Computer is programmable machine. This means it can execute a programmed list of instructions and respond to new instructions that is </a:t>
            </a:r>
            <a:r>
              <a:rPr lang="en-US" sz="2000" dirty="0" smtClean="0">
                <a:cs typeface="Times New Roman" pitchFamily="18" charset="0"/>
              </a:rPr>
              <a:t>given. </a:t>
            </a:r>
            <a:endParaRPr lang="en-US" sz="2000" dirty="0">
              <a:cs typeface="Times New Roman" pitchFamily="18" charset="0"/>
            </a:endParaRPr>
          </a:p>
        </p:txBody>
      </p:sp>
    </p:spTree>
    <p:extLst>
      <p:ext uri="{BB962C8B-B14F-4D97-AF65-F5344CB8AC3E}">
        <p14:creationId xmlns:p14="http://schemas.microsoft.com/office/powerpoint/2010/main" val="21535672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Ink jet Printer </a:t>
            </a:r>
          </a:p>
        </p:txBody>
      </p:sp>
      <p:sp>
        <p:nvSpPr>
          <p:cNvPr id="3" name="Content Placeholder 2">
            <a:extLst>
              <a:ext uri="{FF2B5EF4-FFF2-40B4-BE49-F238E27FC236}">
                <a16:creationId xmlns:a16="http://schemas.microsoft.com/office/drawing/2014/main" xmlns="" id="{832A94F0-862D-8040-BD0E-80221306DAA8}"/>
              </a:ext>
            </a:extLst>
          </p:cNvPr>
          <p:cNvSpPr txBox="1">
            <a:spLocks/>
          </p:cNvSpPr>
          <p:nvPr/>
        </p:nvSpPr>
        <p:spPr>
          <a:xfrm>
            <a:off x="407988" y="1371600"/>
            <a:ext cx="6678612" cy="5218043"/>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buFont typeface="Wingdings" panose="05000000000000000000" pitchFamily="2" charset="2"/>
              <a:buChar char="ü"/>
            </a:pPr>
            <a:r>
              <a:rPr lang="en-US" sz="2400" dirty="0">
                <a:solidFill>
                  <a:srgbClr val="000000"/>
                </a:solidFill>
              </a:rPr>
              <a:t>It is a non-impact printer producing a high quality print. </a:t>
            </a:r>
          </a:p>
          <a:p>
            <a:pPr marL="285750" indent="-285750" algn="just">
              <a:lnSpc>
                <a:spcPct val="100000"/>
              </a:lnSpc>
              <a:buFont typeface="Wingdings" panose="05000000000000000000" pitchFamily="2" charset="2"/>
              <a:buChar char="ü"/>
            </a:pPr>
            <a:r>
              <a:rPr lang="en-US" sz="2400" dirty="0">
                <a:solidFill>
                  <a:srgbClr val="000000"/>
                </a:solidFill>
              </a:rPr>
              <a:t>It has resolution between 300-600 dpi.</a:t>
            </a:r>
          </a:p>
          <a:p>
            <a:pPr marL="285750" indent="-285750" algn="just">
              <a:lnSpc>
                <a:spcPct val="100000"/>
              </a:lnSpc>
              <a:buFont typeface="Wingdings" panose="05000000000000000000" pitchFamily="2" charset="2"/>
              <a:buChar char="ü"/>
            </a:pPr>
            <a:r>
              <a:rPr lang="en-US" sz="2400" dirty="0">
                <a:solidFill>
                  <a:srgbClr val="000000"/>
                </a:solidFill>
              </a:rPr>
              <a:t>Ink jet printer sprays ink through small nozzles onto page to produce images. </a:t>
            </a:r>
          </a:p>
        </p:txBody>
      </p:sp>
      <p:pic>
        <p:nvPicPr>
          <p:cNvPr id="5" name="Picture 6">
            <a:extLst>
              <a:ext uri="{FF2B5EF4-FFF2-40B4-BE49-F238E27FC236}">
                <a16:creationId xmlns:a16="http://schemas.microsoft.com/office/drawing/2014/main" xmlns="" id="{12A169D3-A13A-C744-8A41-8C3456093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514600"/>
            <a:ext cx="4774343" cy="3578063"/>
          </a:xfrm>
          <a:prstGeom prst="rect">
            <a:avLst/>
          </a:prstGeom>
        </p:spPr>
      </p:pic>
    </p:spTree>
    <p:extLst>
      <p:ext uri="{BB962C8B-B14F-4D97-AF65-F5344CB8AC3E}">
        <p14:creationId xmlns:p14="http://schemas.microsoft.com/office/powerpoint/2010/main" val="498601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Ink jet</a:t>
            </a:r>
            <a:r>
              <a:rPr lang="en-US" dirty="0" smtClean="0"/>
              <a:t> Printer WORKING </a:t>
            </a:r>
            <a:endParaRPr lang="en-US" dirty="0"/>
          </a:p>
        </p:txBody>
      </p:sp>
      <p:sp>
        <p:nvSpPr>
          <p:cNvPr id="3" name="Content Placeholder 2">
            <a:extLst>
              <a:ext uri="{FF2B5EF4-FFF2-40B4-BE49-F238E27FC236}">
                <a16:creationId xmlns:a16="http://schemas.microsoft.com/office/drawing/2014/main" xmlns="" id="{832A94F0-862D-8040-BD0E-80221306DAA8}"/>
              </a:ext>
            </a:extLst>
          </p:cNvPr>
          <p:cNvSpPr txBox="1">
            <a:spLocks/>
          </p:cNvSpPr>
          <p:nvPr/>
        </p:nvSpPr>
        <p:spPr>
          <a:xfrm>
            <a:off x="407988" y="1371600"/>
            <a:ext cx="6678612" cy="5218043"/>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400" dirty="0" smtClean="0">
                <a:solidFill>
                  <a:srgbClr val="000000"/>
                </a:solidFill>
              </a:rPr>
              <a:t> </a:t>
            </a: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a:p>
            <a:pPr marL="285750" indent="-285750" algn="just">
              <a:lnSpc>
                <a:spcPct val="100000"/>
              </a:lnSpc>
              <a:buFont typeface="Wingdings" panose="05000000000000000000" pitchFamily="2" charset="2"/>
              <a:buChar char="ü"/>
            </a:pPr>
            <a:endParaRPr lang="en-US" sz="2400" dirty="0">
              <a:solidFill>
                <a:srgbClr val="000000"/>
              </a:solidFill>
            </a:endParaRPr>
          </a:p>
        </p:txBody>
      </p:sp>
      <p:pic>
        <p:nvPicPr>
          <p:cNvPr id="7" name="Picture 11">
            <a:extLst>
              <a:ext uri="{FF2B5EF4-FFF2-40B4-BE49-F238E27FC236}">
                <a16:creationId xmlns:a16="http://schemas.microsoft.com/office/drawing/2014/main" xmlns="" id="{DA67952D-B2F2-0B4A-9459-F35499CD2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34107"/>
            <a:ext cx="8210079" cy="5093027"/>
          </a:xfrm>
          <a:prstGeom prst="rect">
            <a:avLst/>
          </a:prstGeom>
        </p:spPr>
      </p:pic>
    </p:spTree>
    <p:extLst>
      <p:ext uri="{BB962C8B-B14F-4D97-AF65-F5344CB8AC3E}">
        <p14:creationId xmlns:p14="http://schemas.microsoft.com/office/powerpoint/2010/main" val="385531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SMPS – Switched Mode Power Supply </a:t>
            </a:r>
          </a:p>
        </p:txBody>
      </p:sp>
      <p:sp>
        <p:nvSpPr>
          <p:cNvPr id="4" name="Content Placeholder 2">
            <a:extLst>
              <a:ext uri="{FF2B5EF4-FFF2-40B4-BE49-F238E27FC236}">
                <a16:creationId xmlns:a16="http://schemas.microsoft.com/office/drawing/2014/main" xmlns="" id="{A483CBA0-D302-BF4A-B79B-5D75BF10F69A}"/>
              </a:ext>
            </a:extLst>
          </p:cNvPr>
          <p:cNvSpPr txBox="1">
            <a:spLocks/>
          </p:cNvSpPr>
          <p:nvPr/>
        </p:nvSpPr>
        <p:spPr>
          <a:xfrm>
            <a:off x="407988" y="14478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ü"/>
              <a:tabLst/>
              <a:defRPr/>
            </a:pPr>
            <a:r>
              <a:rPr kumimoji="0" lang="en-US" sz="2800"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rPr>
              <a:t>Converts the unregulated AC or  DC voltage to regulated DC voltage. </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ü"/>
              <a:tabLst/>
              <a:defRPr/>
            </a:pPr>
            <a:r>
              <a:rPr kumimoji="0" lang="en-US" sz="2800"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rPr>
              <a:t>Work on the principle of switching regulation.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xmlns="" id="{8D057181-8CD8-2F4C-BA3F-E29E1BA66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029" y="2971800"/>
            <a:ext cx="9502521" cy="3167507"/>
          </a:xfrm>
          <a:prstGeom prst="rect">
            <a:avLst/>
          </a:prstGeom>
        </p:spPr>
      </p:pic>
    </p:spTree>
    <p:extLst>
      <p:ext uri="{BB962C8B-B14F-4D97-AF65-F5344CB8AC3E}">
        <p14:creationId xmlns:p14="http://schemas.microsoft.com/office/powerpoint/2010/main" val="36067210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SMPS Connectors</a:t>
            </a:r>
            <a:endParaRPr lang="en-US" dirty="0"/>
          </a:p>
        </p:txBody>
      </p:sp>
      <p:pic>
        <p:nvPicPr>
          <p:cNvPr id="3" name="Picture 2"/>
          <p:cNvPicPr>
            <a:picLocks noChangeAspect="1"/>
          </p:cNvPicPr>
          <p:nvPr/>
        </p:nvPicPr>
        <p:blipFill>
          <a:blip r:embed="rId2"/>
          <a:stretch>
            <a:fillRect/>
          </a:stretch>
        </p:blipFill>
        <p:spPr>
          <a:xfrm>
            <a:off x="2057400" y="1261787"/>
            <a:ext cx="6705600" cy="4990214"/>
          </a:xfrm>
          <a:prstGeom prst="rect">
            <a:avLst/>
          </a:prstGeom>
        </p:spPr>
      </p:pic>
    </p:spTree>
    <p:extLst>
      <p:ext uri="{BB962C8B-B14F-4D97-AF65-F5344CB8AC3E}">
        <p14:creationId xmlns:p14="http://schemas.microsoft.com/office/powerpoint/2010/main" val="521048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Earthing</a:t>
            </a:r>
            <a:endParaRPr lang="en-US" dirty="0"/>
          </a:p>
        </p:txBody>
      </p:sp>
      <p:sp>
        <p:nvSpPr>
          <p:cNvPr id="4" name="TextBox 3"/>
          <p:cNvSpPr txBox="1"/>
          <p:nvPr/>
        </p:nvSpPr>
        <p:spPr>
          <a:xfrm>
            <a:off x="1066800" y="1371600"/>
            <a:ext cx="9220200" cy="1323439"/>
          </a:xfrm>
          <a:prstGeom prst="rect">
            <a:avLst/>
          </a:prstGeom>
          <a:noFill/>
        </p:spPr>
        <p:txBody>
          <a:bodyPr wrap="square" rtlCol="0">
            <a:spAutoFit/>
          </a:bodyPr>
          <a:lstStyle/>
          <a:p>
            <a:pPr algn="just">
              <a:buFont typeface="Arial" pitchFamily="34" charset="0"/>
              <a:buChar char="•"/>
            </a:pPr>
            <a:r>
              <a:rPr lang="en-US" sz="2000" dirty="0">
                <a:cs typeface="Times New Roman" pitchFamily="18" charset="0"/>
              </a:rPr>
              <a:t>It is a process of connecting the dead part or live part of an electric equipment to earth is known as earthing</a:t>
            </a:r>
          </a:p>
          <a:p>
            <a:pPr algn="just">
              <a:buFont typeface="Arial" pitchFamily="34" charset="0"/>
              <a:buChar char="•"/>
            </a:pPr>
            <a:r>
              <a:rPr lang="en-US" sz="2000" dirty="0">
                <a:cs typeface="Times New Roman" pitchFamily="18" charset="0"/>
              </a:rPr>
              <a:t>The main purpose is to minimize risk of getting electric shock or  protect the system equipment and to provide effective return path from the machine to power source</a:t>
            </a:r>
          </a:p>
        </p:txBody>
      </p:sp>
      <p:pic>
        <p:nvPicPr>
          <p:cNvPr id="6" name="Picture 5"/>
          <p:cNvPicPr>
            <a:picLocks noChangeAspect="1"/>
          </p:cNvPicPr>
          <p:nvPr/>
        </p:nvPicPr>
        <p:blipFill>
          <a:blip r:embed="rId2"/>
          <a:stretch>
            <a:fillRect/>
          </a:stretch>
        </p:blipFill>
        <p:spPr>
          <a:xfrm>
            <a:off x="914400" y="2798226"/>
            <a:ext cx="4762500" cy="2752725"/>
          </a:xfrm>
          <a:prstGeom prst="rect">
            <a:avLst/>
          </a:prstGeom>
        </p:spPr>
      </p:pic>
      <p:pic>
        <p:nvPicPr>
          <p:cNvPr id="7" name="Picture 6"/>
          <p:cNvPicPr>
            <a:picLocks noChangeAspect="1"/>
          </p:cNvPicPr>
          <p:nvPr/>
        </p:nvPicPr>
        <p:blipFill>
          <a:blip r:embed="rId3"/>
          <a:stretch>
            <a:fillRect/>
          </a:stretch>
        </p:blipFill>
        <p:spPr>
          <a:xfrm>
            <a:off x="6248400" y="2818104"/>
            <a:ext cx="4762500" cy="2867025"/>
          </a:xfrm>
          <a:prstGeom prst="rect">
            <a:avLst/>
          </a:prstGeom>
        </p:spPr>
      </p:pic>
    </p:spTree>
    <p:extLst>
      <p:ext uri="{BB962C8B-B14F-4D97-AF65-F5344CB8AC3E}">
        <p14:creationId xmlns:p14="http://schemas.microsoft.com/office/powerpoint/2010/main" val="1429452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Test Earthing </a:t>
            </a:r>
            <a:endParaRPr lang="en-US" dirty="0"/>
          </a:p>
        </p:txBody>
      </p:sp>
      <p:sp>
        <p:nvSpPr>
          <p:cNvPr id="3" name="TextBox 2"/>
          <p:cNvSpPr txBox="1"/>
          <p:nvPr/>
        </p:nvSpPr>
        <p:spPr>
          <a:xfrm>
            <a:off x="848990" y="1752600"/>
            <a:ext cx="10134600" cy="1938992"/>
          </a:xfrm>
          <a:prstGeom prst="rect">
            <a:avLst/>
          </a:prstGeom>
          <a:noFill/>
        </p:spPr>
        <p:txBody>
          <a:bodyPr wrap="square" rtlCol="0">
            <a:spAutoFit/>
          </a:bodyPr>
          <a:lstStyle/>
          <a:p>
            <a:pPr algn="just">
              <a:buFont typeface="Arial" pitchFamily="34" charset="0"/>
              <a:buChar char="•"/>
            </a:pPr>
            <a:r>
              <a:rPr lang="en-US" sz="2400" dirty="0">
                <a:cs typeface="Times New Roman" pitchFamily="18" charset="0"/>
              </a:rPr>
              <a:t>Portable Appliance Tester(PAT) is designed to test electrical safety and does all different tests </a:t>
            </a:r>
            <a:r>
              <a:rPr lang="en-US" sz="2400" dirty="0" smtClean="0">
                <a:cs typeface="Times New Roman" pitchFamily="18" charset="0"/>
              </a:rPr>
              <a:t>necessary to </a:t>
            </a:r>
            <a:r>
              <a:rPr lang="en-US" sz="2400" dirty="0">
                <a:cs typeface="Times New Roman" pitchFamily="18" charset="0"/>
              </a:rPr>
              <a:t>ensure the electrical safety of the appliance and make testing easy</a:t>
            </a:r>
          </a:p>
          <a:p>
            <a:pPr algn="just">
              <a:buFont typeface="Arial" pitchFamily="34" charset="0"/>
              <a:buChar char="•"/>
            </a:pPr>
            <a:r>
              <a:rPr lang="en-US" sz="2400" dirty="0">
                <a:cs typeface="Times New Roman" pitchFamily="18" charset="0"/>
              </a:rPr>
              <a:t>PAT does an earth bond or earth integrity test where as a millimeter does a continuity test</a:t>
            </a:r>
          </a:p>
        </p:txBody>
      </p:sp>
    </p:spTree>
    <p:extLst>
      <p:ext uri="{BB962C8B-B14F-4D97-AF65-F5344CB8AC3E}">
        <p14:creationId xmlns:p14="http://schemas.microsoft.com/office/powerpoint/2010/main" val="3573489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3093154" y="325116"/>
            <a:ext cx="8139292" cy="1182207"/>
          </a:xfrm>
        </p:spPr>
        <p:txBody>
          <a:bodyPr>
            <a:normAutofit/>
          </a:bodyPr>
          <a:lstStyle/>
          <a:p>
            <a:r>
              <a:rPr lang="en-US" sz="8800" b="1" dirty="0" smtClean="0">
                <a:solidFill>
                  <a:srgbClr val="00B0F0"/>
                </a:solidFill>
              </a:rPr>
              <a:t>MOTHERBOARD</a:t>
            </a:r>
            <a:endParaRPr lang="pt-PT" sz="8800" b="1" dirty="0">
              <a:solidFill>
                <a:srgbClr val="00B0F0"/>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1828800"/>
            <a:ext cx="10058400" cy="5029200"/>
          </a:xfrm>
          <a:prstGeom prst="rect">
            <a:avLst/>
          </a:prstGeom>
        </p:spPr>
      </p:pic>
    </p:spTree>
    <p:extLst>
      <p:ext uri="{BB962C8B-B14F-4D97-AF65-F5344CB8AC3E}">
        <p14:creationId xmlns:p14="http://schemas.microsoft.com/office/powerpoint/2010/main" val="930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3E8FC2B-FFCD-46B1-AE8A-79D7221F14D9}"/>
              </a:ext>
            </a:extLst>
          </p:cNvPr>
          <p:cNvSpPr>
            <a:spLocks noGrp="1"/>
          </p:cNvSpPr>
          <p:nvPr>
            <p:ph type="body" sz="quarter" idx="35"/>
          </p:nvPr>
        </p:nvSpPr>
        <p:spPr>
          <a:xfrm>
            <a:off x="292078" y="815925"/>
            <a:ext cx="4940178" cy="588995"/>
          </a:xfrm>
        </p:spPr>
        <p:txBody>
          <a:bodyPr/>
          <a:lstStyle/>
          <a:p>
            <a:pPr marL="0" indent="0">
              <a:buNone/>
            </a:pPr>
            <a:r>
              <a:rPr lang="en-US" sz="3600" b="1" dirty="0">
                <a:effectLst>
                  <a:outerShdw blurRad="38100" dist="38100" dir="2700000" algn="tl">
                    <a:srgbClr val="000000">
                      <a:alpha val="43137"/>
                    </a:srgbClr>
                  </a:outerShdw>
                </a:effectLst>
              </a:rPr>
              <a:t>What is a Motherboard ?</a:t>
            </a:r>
            <a:endParaRPr lang="en-US" sz="3600" dirty="0"/>
          </a:p>
        </p:txBody>
      </p:sp>
      <p:sp>
        <p:nvSpPr>
          <p:cNvPr id="4" name="Text Placeholder 3">
            <a:extLst>
              <a:ext uri="{FF2B5EF4-FFF2-40B4-BE49-F238E27FC236}">
                <a16:creationId xmlns="" xmlns:a16="http://schemas.microsoft.com/office/drawing/2014/main" id="{FFC54E2C-7540-41CB-9670-05D0EFA893F5}"/>
              </a:ext>
            </a:extLst>
          </p:cNvPr>
          <p:cNvSpPr>
            <a:spLocks noGrp="1"/>
          </p:cNvSpPr>
          <p:nvPr>
            <p:ph type="body" sz="quarter" idx="4294967295"/>
          </p:nvPr>
        </p:nvSpPr>
        <p:spPr>
          <a:xfrm>
            <a:off x="7896200" y="5918247"/>
            <a:ext cx="3887813" cy="524886"/>
          </a:xfrm>
        </p:spPr>
        <p:txBody>
          <a:bodyPr/>
          <a:lstStyle/>
          <a:p>
            <a:endParaRPr lang="en-US"/>
          </a:p>
        </p:txBody>
      </p:sp>
      <p:sp>
        <p:nvSpPr>
          <p:cNvPr id="5" name="Text Placeholder 4">
            <a:extLst>
              <a:ext uri="{FF2B5EF4-FFF2-40B4-BE49-F238E27FC236}">
                <a16:creationId xmlns="" xmlns:a16="http://schemas.microsoft.com/office/drawing/2014/main" id="{D9B7CCDB-F511-4042-AEC2-C287F2739797}"/>
              </a:ext>
            </a:extLst>
          </p:cNvPr>
          <p:cNvSpPr>
            <a:spLocks noGrp="1"/>
          </p:cNvSpPr>
          <p:nvPr>
            <p:ph type="body" sz="quarter" idx="4294967295"/>
          </p:nvPr>
        </p:nvSpPr>
        <p:spPr>
          <a:xfrm>
            <a:off x="7896200" y="5015581"/>
            <a:ext cx="3887813" cy="524886"/>
          </a:xfrm>
        </p:spPr>
        <p:txBody>
          <a:bodyPr/>
          <a:lstStyle/>
          <a:p>
            <a:endParaRPr lang="en-US"/>
          </a:p>
        </p:txBody>
      </p:sp>
      <p:sp>
        <p:nvSpPr>
          <p:cNvPr id="6" name="Text Placeholder 5">
            <a:extLst>
              <a:ext uri="{FF2B5EF4-FFF2-40B4-BE49-F238E27FC236}">
                <a16:creationId xmlns="" xmlns:a16="http://schemas.microsoft.com/office/drawing/2014/main" id="{78D5D45A-15F4-4D95-A2EA-87236BD867B5}"/>
              </a:ext>
            </a:extLst>
          </p:cNvPr>
          <p:cNvSpPr>
            <a:spLocks noGrp="1"/>
          </p:cNvSpPr>
          <p:nvPr>
            <p:ph type="body" sz="quarter" idx="4294967295"/>
          </p:nvPr>
        </p:nvSpPr>
        <p:spPr>
          <a:xfrm>
            <a:off x="7896200" y="4112916"/>
            <a:ext cx="3887813" cy="524886"/>
          </a:xfrm>
        </p:spPr>
        <p:txBody>
          <a:bodyPr/>
          <a:lstStyle/>
          <a:p>
            <a:endParaRPr lang="en-US"/>
          </a:p>
        </p:txBody>
      </p:sp>
      <p:sp>
        <p:nvSpPr>
          <p:cNvPr id="9" name="Rectangle 8"/>
          <p:cNvSpPr/>
          <p:nvPr/>
        </p:nvSpPr>
        <p:spPr>
          <a:xfrm>
            <a:off x="0" y="1401311"/>
            <a:ext cx="5490693" cy="2862322"/>
          </a:xfrm>
          <a:prstGeom prst="rect">
            <a:avLst/>
          </a:prstGeom>
        </p:spPr>
        <p:txBody>
          <a:bodyPr wrap="square">
            <a:spAutoFit/>
          </a:bodyPr>
          <a:lstStyle/>
          <a:p>
            <a:pPr marL="285750" indent="-285750" algn="just">
              <a:buFont typeface="Arial" panose="020B0604020202020204" pitchFamily="34" charset="0"/>
              <a:buChar char="•"/>
            </a:pPr>
            <a:r>
              <a:rPr lang="en-US" sz="2000" dirty="0" smtClean="0">
                <a:solidFill>
                  <a:prstClr val="white"/>
                </a:solidFill>
              </a:rPr>
              <a:t>Motherboards provides the CIRCUITRY by which all parts of a computer communicate with each other </a:t>
            </a:r>
          </a:p>
          <a:p>
            <a:pPr marL="285750" indent="-285750" algn="just">
              <a:buFont typeface="Arial" panose="020B0604020202020204" pitchFamily="34" charset="0"/>
              <a:buChar char="•"/>
            </a:pPr>
            <a:endParaRPr lang="en-US" sz="2000" dirty="0">
              <a:solidFill>
                <a:prstClr val="white"/>
              </a:solidFill>
            </a:endParaRPr>
          </a:p>
          <a:p>
            <a:pPr marL="285750" indent="-285750" algn="just">
              <a:buFont typeface="Arial" panose="020B0604020202020204" pitchFamily="34" charset="0"/>
              <a:buChar char="•"/>
            </a:pPr>
            <a:r>
              <a:rPr lang="en-US" sz="2000" dirty="0" smtClean="0">
                <a:solidFill>
                  <a:prstClr val="white"/>
                </a:solidFill>
              </a:rPr>
              <a:t>We install Motherboard inside the ‘computer case’.</a:t>
            </a:r>
          </a:p>
          <a:p>
            <a:pPr marL="285750" indent="-285750" algn="just">
              <a:buFont typeface="Arial" panose="020B0604020202020204" pitchFamily="34" charset="0"/>
              <a:buChar char="•"/>
            </a:pPr>
            <a:endParaRPr lang="en-US" sz="2000" dirty="0" smtClean="0">
              <a:solidFill>
                <a:prstClr val="white"/>
              </a:solidFill>
            </a:endParaRPr>
          </a:p>
          <a:p>
            <a:pPr marL="285750" indent="-285750" algn="just">
              <a:buFont typeface="Arial" panose="020B0604020202020204" pitchFamily="34" charset="0"/>
              <a:buChar char="•"/>
            </a:pPr>
            <a:r>
              <a:rPr lang="en-US" sz="2000" dirty="0" smtClean="0">
                <a:solidFill>
                  <a:prstClr val="white"/>
                </a:solidFill>
              </a:rPr>
              <a:t>Motherboard HOLDS all the components ranging from :</a:t>
            </a:r>
            <a:endParaRPr lang="en-US" sz="2000" dirty="0">
              <a:solidFill>
                <a:prstClr val="white"/>
              </a:solidFill>
            </a:endParaRPr>
          </a:p>
        </p:txBody>
      </p:sp>
      <p:sp>
        <p:nvSpPr>
          <p:cNvPr id="11" name="Oval 10"/>
          <p:cNvSpPr/>
          <p:nvPr/>
        </p:nvSpPr>
        <p:spPr>
          <a:xfrm>
            <a:off x="7896200" y="414296"/>
            <a:ext cx="2768957" cy="2363273"/>
          </a:xfrm>
          <a:prstGeom prst="ellipse">
            <a:avLst/>
          </a:prstGeom>
          <a:solidFill>
            <a:schemeClr val="accent1">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300" b="1" dirty="0" smtClean="0">
                <a:solidFill>
                  <a:prstClr val="white"/>
                </a:solidFill>
              </a:rPr>
              <a:t>CPU </a:t>
            </a:r>
          </a:p>
          <a:p>
            <a:pPr algn="ctr"/>
            <a:r>
              <a:rPr lang="en-US" sz="2300" b="1" dirty="0" smtClean="0">
                <a:solidFill>
                  <a:prstClr val="white"/>
                </a:solidFill>
              </a:rPr>
              <a:t>and </a:t>
            </a:r>
          </a:p>
          <a:p>
            <a:pPr algn="ctr"/>
            <a:r>
              <a:rPr lang="en-US" sz="2300" b="1" dirty="0" smtClean="0">
                <a:solidFill>
                  <a:prstClr val="white"/>
                </a:solidFill>
              </a:rPr>
              <a:t>power supply</a:t>
            </a:r>
            <a:endParaRPr lang="en-US" sz="2300" b="1" dirty="0">
              <a:solidFill>
                <a:prstClr val="white"/>
              </a:solidFill>
            </a:endParaRPr>
          </a:p>
        </p:txBody>
      </p:sp>
      <p:cxnSp>
        <p:nvCxnSpPr>
          <p:cNvPr id="12" name="Straight Arrow Connector 11"/>
          <p:cNvCxnSpPr>
            <a:stCxn id="11" idx="4"/>
          </p:cNvCxnSpPr>
          <p:nvPr/>
        </p:nvCxnSpPr>
        <p:spPr>
          <a:xfrm flipH="1">
            <a:off x="9280677" y="2777569"/>
            <a:ext cx="0" cy="1462800"/>
          </a:xfrm>
          <a:prstGeom prst="straightConnector1">
            <a:avLst/>
          </a:prstGeom>
          <a:ln w="60325" cmpd="sng">
            <a:solidFill>
              <a:schemeClr val="accent1">
                <a:lumMod val="75000"/>
              </a:schemeClr>
            </a:solidFill>
            <a:headEnd type="none"/>
            <a:tailEnd type="triangle" w="lg" len="lg"/>
          </a:ln>
        </p:spPr>
        <p:style>
          <a:lnRef idx="3">
            <a:schemeClr val="accent1"/>
          </a:lnRef>
          <a:fillRef idx="0">
            <a:schemeClr val="accent1"/>
          </a:fillRef>
          <a:effectRef idx="2">
            <a:schemeClr val="accent1"/>
          </a:effectRef>
          <a:fontRef idx="minor">
            <a:schemeClr val="tx1"/>
          </a:fontRef>
        </p:style>
      </p:cxnSp>
      <p:sp>
        <p:nvSpPr>
          <p:cNvPr id="15" name="Oval 14"/>
          <p:cNvSpPr/>
          <p:nvPr/>
        </p:nvSpPr>
        <p:spPr>
          <a:xfrm>
            <a:off x="7896198" y="4226608"/>
            <a:ext cx="2768957" cy="2363273"/>
          </a:xfrm>
          <a:prstGeom prst="ellipse">
            <a:avLst/>
          </a:prstGeom>
          <a:solidFill>
            <a:schemeClr val="accent1">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300" b="1" dirty="0" smtClean="0">
                <a:solidFill>
                  <a:prstClr val="white"/>
                </a:solidFill>
              </a:rPr>
              <a:t>All peripherals and</a:t>
            </a:r>
          </a:p>
          <a:p>
            <a:pPr algn="ctr"/>
            <a:r>
              <a:rPr lang="en-US" sz="2300" b="1" dirty="0" smtClean="0">
                <a:solidFill>
                  <a:prstClr val="white"/>
                </a:solidFill>
              </a:rPr>
              <a:t>Expansion cards</a:t>
            </a:r>
            <a:endParaRPr lang="en-US" sz="2300" b="1" dirty="0">
              <a:solidFill>
                <a:prstClr val="white"/>
              </a:solidFill>
            </a:endParaRPr>
          </a:p>
        </p:txBody>
      </p:sp>
    </p:spTree>
    <p:extLst>
      <p:ext uri="{BB962C8B-B14F-4D97-AF65-F5344CB8AC3E}">
        <p14:creationId xmlns:p14="http://schemas.microsoft.com/office/powerpoint/2010/main" val="5203972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24" y="404813"/>
            <a:ext cx="9129931" cy="5763358"/>
          </a:xfrm>
          <a:prstGeom prst="rect">
            <a:avLst/>
          </a:prstGeom>
        </p:spPr>
      </p:pic>
    </p:spTree>
    <p:extLst>
      <p:ext uri="{BB962C8B-B14F-4D97-AF65-F5344CB8AC3E}">
        <p14:creationId xmlns:p14="http://schemas.microsoft.com/office/powerpoint/2010/main" val="1147064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5"/>
          </p:nvPr>
        </p:nvSpPr>
        <p:spPr>
          <a:xfrm>
            <a:off x="309514" y="396809"/>
            <a:ext cx="4940178" cy="1008112"/>
          </a:xfrm>
        </p:spPr>
        <p:txBody>
          <a:bodyPr/>
          <a:lstStyle/>
          <a:p>
            <a:pPr marL="0" lvl="0" indent="0">
              <a:lnSpc>
                <a:spcPct val="100000"/>
              </a:lnSpc>
              <a:spcBef>
                <a:spcPts val="0"/>
              </a:spcBef>
              <a:spcAft>
                <a:spcPts val="0"/>
              </a:spcAft>
              <a:buNone/>
            </a:pPr>
            <a:r>
              <a:rPr lang="en-US" sz="2800" b="1" dirty="0"/>
              <a:t>CHIPS</a:t>
            </a:r>
            <a:r>
              <a:rPr lang="en-US" sz="2800" dirty="0"/>
              <a:t> : </a:t>
            </a:r>
            <a:r>
              <a:rPr lang="en-US" sz="2400" dirty="0"/>
              <a:t>electronic interfaces through which the CPU, RAM, and input/output devices interact.</a:t>
            </a:r>
          </a:p>
          <a:p>
            <a:pPr marL="0" lvl="0" indent="0">
              <a:lnSpc>
                <a:spcPct val="100000"/>
              </a:lnSpc>
              <a:spcBef>
                <a:spcPts val="0"/>
              </a:spcBef>
              <a:spcAft>
                <a:spcPts val="0"/>
              </a:spcAft>
              <a:buNone/>
            </a:pPr>
            <a:endParaRPr lang="en-US" sz="2400" dirty="0"/>
          </a:p>
          <a:p>
            <a:pPr marL="0" lvl="0" indent="0">
              <a:lnSpc>
                <a:spcPct val="100000"/>
              </a:lnSpc>
              <a:spcBef>
                <a:spcPts val="0"/>
              </a:spcBef>
              <a:spcAft>
                <a:spcPts val="0"/>
              </a:spcAft>
              <a:buNone/>
            </a:pPr>
            <a:endParaRPr lang="en-US" sz="2800" dirty="0"/>
          </a:p>
          <a:p>
            <a:pPr marL="0" lvl="0" indent="0">
              <a:lnSpc>
                <a:spcPct val="100000"/>
              </a:lnSpc>
              <a:spcBef>
                <a:spcPts val="0"/>
              </a:spcBef>
              <a:spcAft>
                <a:spcPts val="0"/>
              </a:spcAft>
              <a:buNone/>
            </a:pPr>
            <a:r>
              <a:rPr lang="en-US" sz="2800" b="1" dirty="0"/>
              <a:t>CHIPSETS</a:t>
            </a:r>
            <a:r>
              <a:rPr lang="en-US" sz="2800" dirty="0"/>
              <a:t> : </a:t>
            </a:r>
            <a:r>
              <a:rPr lang="en-US" sz="2400" dirty="0"/>
              <a:t>group of microchips to support the CPU’s interfacing with all the other devices on the motherboard. </a:t>
            </a:r>
          </a:p>
          <a:p>
            <a:pPr marL="0" lvl="0" indent="0">
              <a:lnSpc>
                <a:spcPct val="100000"/>
              </a:lnSpc>
              <a:spcBef>
                <a:spcPts val="0"/>
              </a:spcBef>
              <a:spcAft>
                <a:spcPts val="0"/>
              </a:spcAft>
              <a:buNone/>
            </a:pPr>
            <a:endParaRPr lang="en-US" sz="2400" dirty="0"/>
          </a:p>
          <a:p>
            <a:pPr marL="0" lvl="0" indent="0">
              <a:lnSpc>
                <a:spcPct val="100000"/>
              </a:lnSpc>
              <a:spcBef>
                <a:spcPts val="0"/>
              </a:spcBef>
              <a:spcAft>
                <a:spcPts val="0"/>
              </a:spcAft>
              <a:buNone/>
            </a:pPr>
            <a:r>
              <a:rPr lang="en-US" sz="2400" dirty="0"/>
              <a:t>2 subdivisions of chipsets :</a:t>
            </a:r>
          </a:p>
          <a:p>
            <a:pPr marL="800100" lvl="1" indent="-342900">
              <a:spcBef>
                <a:spcPts val="0"/>
              </a:spcBef>
              <a:buFont typeface="Wingdings" panose="05000000000000000000" pitchFamily="2" charset="2"/>
              <a:buChar char="§"/>
            </a:pPr>
            <a:r>
              <a:rPr lang="en-US" sz="2400" dirty="0">
                <a:solidFill>
                  <a:schemeClr val="bg1"/>
                </a:solidFill>
              </a:rPr>
              <a:t>Northbridge</a:t>
            </a:r>
          </a:p>
          <a:p>
            <a:pPr marL="800100" lvl="1" indent="-342900">
              <a:spcBef>
                <a:spcPts val="0"/>
              </a:spcBef>
              <a:buFont typeface="Wingdings" panose="05000000000000000000" pitchFamily="2" charset="2"/>
              <a:buChar char="§"/>
            </a:pPr>
            <a:r>
              <a:rPr lang="en-US" sz="2400" dirty="0">
                <a:solidFill>
                  <a:schemeClr val="bg1"/>
                </a:solidFill>
              </a:rPr>
              <a:t>Southbridge</a:t>
            </a:r>
          </a:p>
          <a:p>
            <a:endParaRPr lang="en-US" sz="2400" dirty="0"/>
          </a:p>
          <a:p>
            <a:endParaRPr lang="en-US" dirty="0"/>
          </a:p>
        </p:txBody>
      </p:sp>
      <p:sp>
        <p:nvSpPr>
          <p:cNvPr id="4" name="Text Placeholder 3"/>
          <p:cNvSpPr>
            <a:spLocks noGrp="1"/>
          </p:cNvSpPr>
          <p:nvPr>
            <p:ph type="body" sz="quarter" idx="4294967295"/>
          </p:nvPr>
        </p:nvSpPr>
        <p:spPr>
          <a:xfrm>
            <a:off x="7896200" y="1404921"/>
            <a:ext cx="3887813" cy="524886"/>
          </a:xfrm>
        </p:spPr>
        <p:txBody>
          <a:bodyPr/>
          <a:lstStyle/>
          <a:p>
            <a:endParaRPr lang="en-US"/>
          </a:p>
        </p:txBody>
      </p:sp>
      <p:sp>
        <p:nvSpPr>
          <p:cNvPr id="6" name="Text Placeholder 5"/>
          <p:cNvSpPr>
            <a:spLocks noGrp="1"/>
          </p:cNvSpPr>
          <p:nvPr>
            <p:ph type="body" sz="quarter" idx="4294967295"/>
          </p:nvPr>
        </p:nvSpPr>
        <p:spPr>
          <a:xfrm>
            <a:off x="7896200" y="5918247"/>
            <a:ext cx="3887813" cy="524886"/>
          </a:xfrm>
        </p:spPr>
        <p:txBody>
          <a:bodyPr/>
          <a:lstStyle/>
          <a:p>
            <a:endParaRPr lang="en-US"/>
          </a:p>
        </p:txBody>
      </p:sp>
      <p:sp>
        <p:nvSpPr>
          <p:cNvPr id="7" name="Text Placeholder 6"/>
          <p:cNvSpPr>
            <a:spLocks noGrp="1"/>
          </p:cNvSpPr>
          <p:nvPr>
            <p:ph type="body" sz="quarter" idx="4294967295"/>
          </p:nvPr>
        </p:nvSpPr>
        <p:spPr>
          <a:xfrm>
            <a:off x="7896200" y="5015581"/>
            <a:ext cx="3887813" cy="524886"/>
          </a:xfrm>
        </p:spPr>
        <p:txBody>
          <a:bodyPr/>
          <a:lstStyle/>
          <a:p>
            <a:endParaRPr lang="en-US"/>
          </a:p>
        </p:txBody>
      </p:sp>
      <p:sp>
        <p:nvSpPr>
          <p:cNvPr id="8" name="Text Placeholder 7"/>
          <p:cNvSpPr>
            <a:spLocks noGrp="1"/>
          </p:cNvSpPr>
          <p:nvPr>
            <p:ph type="body" sz="quarter" idx="4294967295"/>
          </p:nvPr>
        </p:nvSpPr>
        <p:spPr>
          <a:xfrm>
            <a:off x="7896200" y="4112916"/>
            <a:ext cx="3887813" cy="524886"/>
          </a:xfrm>
        </p:spPr>
        <p:txBody>
          <a:bodyPr/>
          <a:lstStyle/>
          <a:p>
            <a:endParaRPr lang="en-US"/>
          </a:p>
        </p:txBody>
      </p:sp>
      <p:sp>
        <p:nvSpPr>
          <p:cNvPr id="9" name="Text Placeholder 8"/>
          <p:cNvSpPr>
            <a:spLocks noGrp="1"/>
          </p:cNvSpPr>
          <p:nvPr>
            <p:ph type="body" sz="quarter" idx="4294967295"/>
          </p:nvPr>
        </p:nvSpPr>
        <p:spPr>
          <a:xfrm>
            <a:off x="7896200" y="3210251"/>
            <a:ext cx="3887813" cy="524886"/>
          </a:xfrm>
        </p:spPr>
        <p:txBody>
          <a:bodyPr/>
          <a:lstStyle/>
          <a:p>
            <a:endParaRPr lang="en-US"/>
          </a:p>
        </p:txBody>
      </p:sp>
      <p:sp>
        <p:nvSpPr>
          <p:cNvPr id="10" name="Text Placeholder 9"/>
          <p:cNvSpPr>
            <a:spLocks noGrp="1"/>
          </p:cNvSpPr>
          <p:nvPr>
            <p:ph type="body" sz="quarter" idx="4294967295"/>
          </p:nvPr>
        </p:nvSpPr>
        <p:spPr>
          <a:xfrm>
            <a:off x="7896200" y="2307586"/>
            <a:ext cx="3887813" cy="524886"/>
          </a:xfrm>
        </p:spPr>
        <p:txBody>
          <a:bodyPr/>
          <a:lstStyle/>
          <a:p>
            <a:endParaRPr lang="en-US"/>
          </a:p>
        </p:txBody>
      </p:sp>
      <p:pic>
        <p:nvPicPr>
          <p:cNvPr id="11"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117" y="636876"/>
            <a:ext cx="4965896" cy="5621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85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solidFill>
                  <a:srgbClr val="0075B3"/>
                </a:solidFill>
                <a:cs typeface="Times New Roman" pitchFamily="18" charset="0"/>
              </a:rPr>
              <a:t>Types of Software:</a:t>
            </a:r>
            <a:endParaRPr lang="en-US" sz="4000" dirty="0">
              <a:solidFill>
                <a:srgbClr val="0075B3"/>
              </a:solidFill>
            </a:endParaRPr>
          </a:p>
        </p:txBody>
      </p:sp>
      <p:sp>
        <p:nvSpPr>
          <p:cNvPr id="2" name="Text Placeholder 1"/>
          <p:cNvSpPr>
            <a:spLocks noGrp="1"/>
          </p:cNvSpPr>
          <p:nvPr>
            <p:ph type="body" sz="quarter" idx="4294967295"/>
          </p:nvPr>
        </p:nvSpPr>
        <p:spPr>
          <a:xfrm>
            <a:off x="609600" y="1600200"/>
            <a:ext cx="10944225" cy="4927600"/>
          </a:xfrm>
        </p:spPr>
        <p:txBody>
          <a:bodyPr/>
          <a:lstStyle/>
          <a:p>
            <a:pPr marL="0" indent="0">
              <a:lnSpc>
                <a:spcPct val="100000"/>
              </a:lnSpc>
              <a:buNone/>
            </a:pPr>
            <a:r>
              <a:rPr lang="en-US" sz="2400" b="1" dirty="0">
                <a:latin typeface="Calibri" panose="020F0502020204030204" pitchFamily="34" charset="0"/>
                <a:cs typeface="Times New Roman" pitchFamily="18" charset="0"/>
              </a:rPr>
              <a:t>1. System Software:</a:t>
            </a:r>
          </a:p>
          <a:p>
            <a:pPr marL="457200" lvl="1" indent="0">
              <a:lnSpc>
                <a:spcPct val="100000"/>
              </a:lnSpc>
              <a:buNone/>
            </a:pPr>
            <a:r>
              <a:rPr lang="en-US" sz="2000" dirty="0">
                <a:latin typeface="Calibri" panose="020F0502020204030204" pitchFamily="34" charset="0"/>
                <a:cs typeface="Times New Roman" pitchFamily="18" charset="0"/>
              </a:rPr>
              <a:t>System software is computer software designed to provide a platform to other software</a:t>
            </a:r>
            <a:r>
              <a:rPr lang="en-US" sz="2000" dirty="0" smtClean="0">
                <a:latin typeface="Calibri" panose="020F0502020204030204" pitchFamily="34" charset="0"/>
                <a:cs typeface="Times New Roman" pitchFamily="18" charset="0"/>
              </a:rPr>
              <a:t>.</a:t>
            </a:r>
            <a:endParaRPr lang="en-US" sz="2000" dirty="0">
              <a:latin typeface="Calibri" panose="020F0502020204030204" pitchFamily="34" charset="0"/>
              <a:cs typeface="Times New Roman" pitchFamily="18" charset="0"/>
            </a:endParaRPr>
          </a:p>
          <a:p>
            <a:pPr marL="0" indent="0">
              <a:lnSpc>
                <a:spcPct val="100000"/>
              </a:lnSpc>
              <a:buNone/>
            </a:pPr>
            <a:r>
              <a:rPr lang="en-US" sz="2400" b="1" dirty="0">
                <a:latin typeface="Calibri" panose="020F0502020204030204" pitchFamily="34" charset="0"/>
                <a:cs typeface="Times New Roman" pitchFamily="18" charset="0"/>
              </a:rPr>
              <a:t>2. Application Software:</a:t>
            </a:r>
          </a:p>
          <a:p>
            <a:pPr marL="457200" lvl="1" indent="0">
              <a:lnSpc>
                <a:spcPct val="100000"/>
              </a:lnSpc>
              <a:buNone/>
            </a:pPr>
            <a:r>
              <a:rPr lang="en-US" sz="2000" dirty="0">
                <a:solidFill>
                  <a:srgbClr val="000000"/>
                </a:solidFill>
                <a:latin typeface="Calibri" panose="020F0502020204030204" pitchFamily="34" charset="0"/>
                <a:ea typeface="Calibri"/>
              </a:rPr>
              <a:t>An application is any program, or group of programs, that is designed for the end user. </a:t>
            </a:r>
          </a:p>
          <a:p>
            <a:endParaRPr lang="en-US" dirty="0"/>
          </a:p>
        </p:txBody>
      </p:sp>
      <p:pic>
        <p:nvPicPr>
          <p:cNvPr id="4" name="Picture 3"/>
          <p:cNvPicPr>
            <a:picLocks noChangeAspect="1"/>
          </p:cNvPicPr>
          <p:nvPr/>
        </p:nvPicPr>
        <p:blipFill>
          <a:blip r:embed="rId2"/>
          <a:stretch>
            <a:fillRect/>
          </a:stretch>
        </p:blipFill>
        <p:spPr>
          <a:xfrm>
            <a:off x="4800600" y="3469165"/>
            <a:ext cx="5639289" cy="3065261"/>
          </a:xfrm>
          <a:prstGeom prst="rect">
            <a:avLst/>
          </a:prstGeom>
        </p:spPr>
      </p:pic>
    </p:spTree>
    <p:extLst>
      <p:ext uri="{BB962C8B-B14F-4D97-AF65-F5344CB8AC3E}">
        <p14:creationId xmlns:p14="http://schemas.microsoft.com/office/powerpoint/2010/main" val="21194607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28" y="166435"/>
            <a:ext cx="11364864" cy="6231988"/>
          </a:xfrm>
          <a:prstGeom prst="rect">
            <a:avLst/>
          </a:prstGeom>
        </p:spPr>
      </p:pic>
      <p:sp>
        <p:nvSpPr>
          <p:cNvPr id="4" name="TextBox 3"/>
          <p:cNvSpPr txBox="1"/>
          <p:nvPr/>
        </p:nvSpPr>
        <p:spPr>
          <a:xfrm>
            <a:off x="4471719" y="404813"/>
            <a:ext cx="7301133" cy="3262432"/>
          </a:xfrm>
          <a:prstGeom prst="rect">
            <a:avLst/>
          </a:prstGeom>
          <a:noFill/>
        </p:spPr>
        <p:txBody>
          <a:bodyPr wrap="square" rtlCol="0">
            <a:spAutoFit/>
          </a:bodyPr>
          <a:lstStyle/>
          <a:p>
            <a:pPr algn="just"/>
            <a:r>
              <a:rPr lang="en-US" sz="2400" b="1" dirty="0" smtClean="0">
                <a:solidFill>
                  <a:prstClr val="black"/>
                </a:solidFill>
              </a:rPr>
              <a:t>NORTHBRIDGE</a:t>
            </a:r>
            <a:r>
              <a:rPr lang="en-US" sz="2400" dirty="0" smtClean="0">
                <a:solidFill>
                  <a:prstClr val="black"/>
                </a:solidFill>
              </a:rPr>
              <a:t> :</a:t>
            </a:r>
          </a:p>
          <a:p>
            <a:pPr marL="457200" indent="-457200" algn="just">
              <a:buFont typeface="Arial" panose="020B0604020202020204" pitchFamily="34" charset="0"/>
              <a:buChar char="•"/>
            </a:pPr>
            <a:r>
              <a:rPr lang="en-US" sz="2000" dirty="0" smtClean="0">
                <a:solidFill>
                  <a:prstClr val="black"/>
                </a:solidFill>
              </a:rPr>
              <a:t>Handles communication between CPU, RAM, Southbridge and high speed graphics ports (AGPs, PCIe)</a:t>
            </a:r>
          </a:p>
          <a:p>
            <a:pPr marL="457200" indent="-457200" algn="just">
              <a:buFont typeface="Arial" panose="020B0604020202020204" pitchFamily="34" charset="0"/>
              <a:buChar char="•"/>
            </a:pPr>
            <a:r>
              <a:rPr lang="en-US" sz="2000" b="1" dirty="0" smtClean="0">
                <a:solidFill>
                  <a:srgbClr val="22AC60"/>
                </a:solidFill>
              </a:rPr>
              <a:t>Memory Controller Hub</a:t>
            </a:r>
          </a:p>
          <a:p>
            <a:pPr marL="457200" indent="-457200" algn="just">
              <a:buFont typeface="Arial" panose="020B0604020202020204" pitchFamily="34" charset="0"/>
              <a:buChar char="•"/>
            </a:pPr>
            <a:endParaRPr lang="en-US" sz="2000" dirty="0">
              <a:solidFill>
                <a:srgbClr val="C00000"/>
              </a:solidFill>
            </a:endParaRPr>
          </a:p>
          <a:p>
            <a:pPr algn="just"/>
            <a:r>
              <a:rPr lang="en-US" sz="2400" b="1" dirty="0" smtClean="0">
                <a:solidFill>
                  <a:prstClr val="black"/>
                </a:solidFill>
              </a:rPr>
              <a:t>SOUTHBRIDGE</a:t>
            </a:r>
            <a:r>
              <a:rPr lang="en-US" sz="2400" dirty="0" smtClean="0">
                <a:solidFill>
                  <a:prstClr val="black"/>
                </a:solidFill>
              </a:rPr>
              <a:t> :</a:t>
            </a:r>
          </a:p>
          <a:p>
            <a:pPr marL="342900" indent="-342900" algn="just">
              <a:buFont typeface="Arial" panose="020B0604020202020204" pitchFamily="34" charset="0"/>
              <a:buChar char="•"/>
            </a:pPr>
            <a:r>
              <a:rPr lang="en-US" sz="2000" dirty="0" smtClean="0">
                <a:solidFill>
                  <a:prstClr val="black"/>
                </a:solidFill>
              </a:rPr>
              <a:t>Manages the onboard peripherals (USB ports, PCI bus, LAN card, Hard Drives)</a:t>
            </a:r>
          </a:p>
          <a:p>
            <a:pPr marL="342900" indent="-342900" algn="just">
              <a:buFont typeface="Arial" panose="020B0604020202020204" pitchFamily="34" charset="0"/>
              <a:buChar char="•"/>
            </a:pPr>
            <a:r>
              <a:rPr lang="en-US" sz="2000" b="1" dirty="0" smtClean="0">
                <a:solidFill>
                  <a:srgbClr val="22AC60"/>
                </a:solidFill>
              </a:rPr>
              <a:t>Input/Output Controller Hub</a:t>
            </a:r>
          </a:p>
          <a:p>
            <a:endParaRPr lang="en-US" dirty="0">
              <a:solidFill>
                <a:prstClr val="black"/>
              </a:solidFill>
            </a:endParaRPr>
          </a:p>
        </p:txBody>
      </p:sp>
    </p:spTree>
    <p:extLst>
      <p:ext uri="{BB962C8B-B14F-4D97-AF65-F5344CB8AC3E}">
        <p14:creationId xmlns:p14="http://schemas.microsoft.com/office/powerpoint/2010/main" val="34856748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987" y="257084"/>
            <a:ext cx="6093086" cy="6129354"/>
          </a:xfrm>
          <a:prstGeom prst="rect">
            <a:avLst/>
          </a:prstGeom>
        </p:spPr>
      </p:pic>
      <p:cxnSp>
        <p:nvCxnSpPr>
          <p:cNvPr id="4" name="Straight Arrow Connector 3"/>
          <p:cNvCxnSpPr/>
          <p:nvPr/>
        </p:nvCxnSpPr>
        <p:spPr>
          <a:xfrm flipH="1" flipV="1">
            <a:off x="6696222" y="1411494"/>
            <a:ext cx="4979964" cy="14068"/>
          </a:xfrm>
          <a:prstGeom prst="straightConnector1">
            <a:avLst/>
          </a:prstGeom>
          <a:ln w="44450">
            <a:solidFill>
              <a:srgbClr val="D2955D"/>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985549" y="710642"/>
            <a:ext cx="5057336" cy="707886"/>
          </a:xfrm>
          <a:prstGeom prst="rect">
            <a:avLst/>
          </a:prstGeom>
          <a:noFill/>
        </p:spPr>
        <p:txBody>
          <a:bodyPr wrap="square" rtlCol="0">
            <a:spAutoFit/>
          </a:bodyPr>
          <a:lstStyle/>
          <a:p>
            <a:r>
              <a:rPr lang="en-US" sz="2000" b="1" i="1" dirty="0" smtClean="0">
                <a:solidFill>
                  <a:prstClr val="black"/>
                </a:solidFill>
              </a:rPr>
              <a:t>Snapshot of prominent Northbridge &amp; Southbridge on the Motherboard.</a:t>
            </a:r>
            <a:endParaRPr lang="en-US" sz="2000" b="1" i="1" dirty="0">
              <a:solidFill>
                <a:prstClr val="black"/>
              </a:solidFill>
            </a:endParaRPr>
          </a:p>
        </p:txBody>
      </p:sp>
      <p:sp>
        <p:nvSpPr>
          <p:cNvPr id="6" name="TextBox 5"/>
          <p:cNvSpPr txBox="1"/>
          <p:nvPr/>
        </p:nvSpPr>
        <p:spPr>
          <a:xfrm>
            <a:off x="6985549" y="1871003"/>
            <a:ext cx="4501663" cy="707886"/>
          </a:xfrm>
          <a:prstGeom prst="rect">
            <a:avLst/>
          </a:prstGeom>
          <a:noFill/>
        </p:spPr>
        <p:txBody>
          <a:bodyPr wrap="square" rtlCol="0">
            <a:spAutoFit/>
          </a:bodyPr>
          <a:lstStyle/>
          <a:p>
            <a:r>
              <a:rPr lang="en-US" sz="2000" dirty="0" smtClean="0">
                <a:solidFill>
                  <a:prstClr val="black"/>
                </a:solidFill>
              </a:rPr>
              <a:t>But nowadays, Northbridge is coming integrated into the CPU.</a:t>
            </a:r>
            <a:endParaRPr lang="en-US" sz="2000" dirty="0">
              <a:solidFill>
                <a:prstClr val="black"/>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7073" y="3731969"/>
            <a:ext cx="5878262" cy="2640696"/>
          </a:xfrm>
          <a:prstGeom prst="rect">
            <a:avLst/>
          </a:prstGeom>
        </p:spPr>
      </p:pic>
      <p:sp>
        <p:nvSpPr>
          <p:cNvPr id="8" name="TextBox 7"/>
          <p:cNvSpPr txBox="1"/>
          <p:nvPr/>
        </p:nvSpPr>
        <p:spPr>
          <a:xfrm>
            <a:off x="7174523" y="3024330"/>
            <a:ext cx="4037428" cy="584775"/>
          </a:xfrm>
          <a:prstGeom prst="rect">
            <a:avLst/>
          </a:prstGeom>
          <a:noFill/>
        </p:spPr>
        <p:txBody>
          <a:bodyPr wrap="square" rtlCol="0">
            <a:spAutoFit/>
          </a:bodyPr>
          <a:lstStyle/>
          <a:p>
            <a:r>
              <a:rPr lang="en-US" sz="3200" b="1" i="1" dirty="0" smtClean="0">
                <a:solidFill>
                  <a:prstClr val="black"/>
                </a:solidFill>
              </a:rPr>
              <a:t>TO SUMMARIZE :</a:t>
            </a:r>
            <a:endParaRPr lang="en-US" sz="3200" b="1" i="1" dirty="0">
              <a:solidFill>
                <a:prstClr val="black"/>
              </a:solidFill>
            </a:endParaRPr>
          </a:p>
        </p:txBody>
      </p:sp>
    </p:spTree>
    <p:extLst>
      <p:ext uri="{BB962C8B-B14F-4D97-AF65-F5344CB8AC3E}">
        <p14:creationId xmlns:p14="http://schemas.microsoft.com/office/powerpoint/2010/main" val="38794628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493" y="841839"/>
            <a:ext cx="10641012" cy="863600"/>
          </a:xfrm>
        </p:spPr>
        <p:txBody>
          <a:bodyPr>
            <a:normAutofit/>
          </a:bodyPr>
          <a:lstStyle/>
          <a:p>
            <a:r>
              <a:rPr lang="en-US" sz="4000" b="1" dirty="0" smtClean="0">
                <a:effectLst>
                  <a:outerShdw blurRad="38100" dist="38100" dir="2700000" algn="tl">
                    <a:srgbClr val="000000">
                      <a:alpha val="43137"/>
                    </a:srgbClr>
                  </a:outerShdw>
                </a:effectLst>
                <a:latin typeface="+mn-lt"/>
              </a:rPr>
              <a:t>Expansion Slots </a:t>
            </a:r>
            <a:r>
              <a:rPr lang="en-US" sz="4000" dirty="0" smtClean="0">
                <a:latin typeface="+mn-lt"/>
              </a:rPr>
              <a:t>– to add additional functionality </a:t>
            </a:r>
            <a:endParaRPr lang="en-US" sz="4000" dirty="0">
              <a:latin typeface="+mn-lt"/>
            </a:endParaRPr>
          </a:p>
        </p:txBody>
      </p:sp>
      <p:cxnSp>
        <p:nvCxnSpPr>
          <p:cNvPr id="5" name="Straight Arrow Connector 4"/>
          <p:cNvCxnSpPr/>
          <p:nvPr/>
        </p:nvCxnSpPr>
        <p:spPr>
          <a:xfrm flipH="1">
            <a:off x="6275959" y="1298579"/>
            <a:ext cx="14067" cy="1195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7947086" y="1315330"/>
            <a:ext cx="14067" cy="1195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9658057" y="1298579"/>
            <a:ext cx="14067" cy="1195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9" idx="0"/>
          </p:cNvCxnSpPr>
          <p:nvPr/>
        </p:nvCxnSpPr>
        <p:spPr>
          <a:xfrm flipH="1">
            <a:off x="4632966" y="1298579"/>
            <a:ext cx="14068" cy="1212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33562" y="2511084"/>
            <a:ext cx="998807" cy="400110"/>
          </a:xfrm>
          <a:prstGeom prst="rect">
            <a:avLst/>
          </a:prstGeom>
          <a:noFill/>
        </p:spPr>
        <p:txBody>
          <a:bodyPr wrap="square" rtlCol="0">
            <a:spAutoFit/>
          </a:bodyPr>
          <a:lstStyle/>
          <a:p>
            <a:r>
              <a:rPr lang="en-US" sz="2000" b="1" dirty="0" smtClean="0"/>
              <a:t>SOUND</a:t>
            </a:r>
            <a:endParaRPr lang="en-US" sz="2000" b="1" dirty="0"/>
          </a:p>
        </p:txBody>
      </p:sp>
      <p:sp>
        <p:nvSpPr>
          <p:cNvPr id="11" name="TextBox 10"/>
          <p:cNvSpPr txBox="1"/>
          <p:nvPr/>
        </p:nvSpPr>
        <p:spPr>
          <a:xfrm>
            <a:off x="5642912" y="2511084"/>
            <a:ext cx="1294228" cy="400110"/>
          </a:xfrm>
          <a:prstGeom prst="rect">
            <a:avLst/>
          </a:prstGeom>
          <a:noFill/>
        </p:spPr>
        <p:txBody>
          <a:bodyPr wrap="square" rtlCol="0">
            <a:spAutoFit/>
          </a:bodyPr>
          <a:lstStyle/>
          <a:p>
            <a:r>
              <a:rPr lang="en-US" sz="2000" b="1" dirty="0" smtClean="0"/>
              <a:t>GRAPHICS</a:t>
            </a:r>
            <a:endParaRPr lang="en-US" sz="2000" b="1" dirty="0"/>
          </a:p>
        </p:txBody>
      </p:sp>
      <p:sp>
        <p:nvSpPr>
          <p:cNvPr id="12" name="TextBox 11"/>
          <p:cNvSpPr txBox="1"/>
          <p:nvPr/>
        </p:nvSpPr>
        <p:spPr>
          <a:xfrm>
            <a:off x="7083385" y="2511084"/>
            <a:ext cx="1755535" cy="400110"/>
          </a:xfrm>
          <a:prstGeom prst="rect">
            <a:avLst/>
          </a:prstGeom>
          <a:noFill/>
        </p:spPr>
        <p:txBody>
          <a:bodyPr wrap="square" rtlCol="0">
            <a:spAutoFit/>
          </a:bodyPr>
          <a:lstStyle/>
          <a:p>
            <a:r>
              <a:rPr lang="en-US" sz="2000" b="1" dirty="0" smtClean="0"/>
              <a:t>NETWORKING</a:t>
            </a:r>
            <a:endParaRPr lang="en-US" sz="2000" b="1" dirty="0"/>
          </a:p>
        </p:txBody>
      </p:sp>
      <p:sp>
        <p:nvSpPr>
          <p:cNvPr id="13" name="TextBox 12"/>
          <p:cNvSpPr txBox="1"/>
          <p:nvPr/>
        </p:nvSpPr>
        <p:spPr>
          <a:xfrm>
            <a:off x="8941202" y="2498684"/>
            <a:ext cx="1899723" cy="400110"/>
          </a:xfrm>
          <a:prstGeom prst="rect">
            <a:avLst/>
          </a:prstGeom>
          <a:noFill/>
        </p:spPr>
        <p:txBody>
          <a:bodyPr wrap="square" rtlCol="0">
            <a:spAutoFit/>
          </a:bodyPr>
          <a:lstStyle/>
          <a:p>
            <a:r>
              <a:rPr lang="en-US" sz="2000" b="1" dirty="0" smtClean="0"/>
              <a:t>USB Ports …</a:t>
            </a:r>
            <a:r>
              <a:rPr lang="en-US" sz="2000" b="1" dirty="0" err="1" smtClean="0"/>
              <a:t>etc</a:t>
            </a:r>
            <a:endParaRPr lang="en-US" sz="2000" b="1" dirty="0"/>
          </a:p>
        </p:txBody>
      </p:sp>
      <p:sp>
        <p:nvSpPr>
          <p:cNvPr id="3" name="TextBox 2"/>
          <p:cNvSpPr txBox="1"/>
          <p:nvPr/>
        </p:nvSpPr>
        <p:spPr>
          <a:xfrm>
            <a:off x="661115" y="3302329"/>
            <a:ext cx="10869769" cy="3108543"/>
          </a:xfrm>
          <a:prstGeom prst="rect">
            <a:avLst/>
          </a:prstGeom>
          <a:noFill/>
        </p:spPr>
        <p:txBody>
          <a:bodyPr wrap="square" rtlCol="0">
            <a:spAutoFit/>
          </a:bodyPr>
          <a:lstStyle/>
          <a:p>
            <a:pPr algn="just"/>
            <a:r>
              <a:rPr lang="en-US" sz="2000" dirty="0" smtClean="0"/>
              <a:t>Expansion slot is a type of port or plug on a computer motherboard that allows devices or expansion card to attach to the computer and add new types of functionality to the computer.</a:t>
            </a:r>
          </a:p>
          <a:p>
            <a:pPr algn="just"/>
            <a:endParaRPr lang="en-US" sz="2000" dirty="0" smtClean="0"/>
          </a:p>
          <a:p>
            <a:pPr algn="just"/>
            <a:r>
              <a:rPr lang="en-US" sz="2000" b="1" dirty="0" smtClean="0"/>
              <a:t>Common Expansion Cards :</a:t>
            </a:r>
          </a:p>
          <a:p>
            <a:pPr algn="just"/>
            <a:endParaRPr lang="en-US" sz="2000" dirty="0"/>
          </a:p>
          <a:p>
            <a:pPr marL="457200" indent="-457200" algn="just">
              <a:buAutoNum type="arabicPeriod"/>
            </a:pPr>
            <a:r>
              <a:rPr lang="en-US" sz="2000" dirty="0" smtClean="0"/>
              <a:t>Graphics card (for connecting to a monitor)</a:t>
            </a:r>
          </a:p>
          <a:p>
            <a:pPr marL="457200" indent="-457200" algn="just">
              <a:buAutoNum type="arabicPeriod"/>
            </a:pPr>
            <a:r>
              <a:rPr lang="en-US" sz="2000" dirty="0" smtClean="0"/>
              <a:t>Network card (for transmitting data over the network)</a:t>
            </a:r>
          </a:p>
          <a:p>
            <a:pPr marL="457200" indent="-457200" algn="just">
              <a:buAutoNum type="arabicPeriod"/>
            </a:pPr>
            <a:r>
              <a:rPr lang="en-US" sz="2000" dirty="0" smtClean="0"/>
              <a:t>Sound card (for connecting to speakers and microphones)</a:t>
            </a:r>
          </a:p>
          <a:p>
            <a:pPr algn="just"/>
            <a:endParaRPr lang="en-US" dirty="0"/>
          </a:p>
          <a:p>
            <a:pPr algn="just"/>
            <a:endParaRPr lang="en-US" dirty="0"/>
          </a:p>
        </p:txBody>
      </p:sp>
    </p:spTree>
    <p:extLst>
      <p:ext uri="{BB962C8B-B14F-4D97-AF65-F5344CB8AC3E}">
        <p14:creationId xmlns:p14="http://schemas.microsoft.com/office/powerpoint/2010/main" val="28919439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p:txBody>
          <a:bodyPr>
            <a:noAutofit/>
          </a:bodyPr>
          <a:lstStyle/>
          <a:p>
            <a:r>
              <a:rPr lang="pt-PT" sz="3600" dirty="0"/>
              <a:t>Expansion Slots Types </a:t>
            </a:r>
            <a:r>
              <a:rPr lang="pt-PT" sz="3600" dirty="0" smtClean="0"/>
              <a:t>:</a:t>
            </a:r>
            <a:endParaRPr lang="pt-PT" sz="3600" dirty="0"/>
          </a:p>
        </p:txBody>
      </p:sp>
      <p:sp>
        <p:nvSpPr>
          <p:cNvPr id="5" name="Content Placeholder 2"/>
          <p:cNvSpPr txBox="1">
            <a:spLocks/>
          </p:cNvSpPr>
          <p:nvPr/>
        </p:nvSpPr>
        <p:spPr>
          <a:xfrm>
            <a:off x="824132" y="1012874"/>
            <a:ext cx="5987603" cy="53651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smtClean="0">
                <a:ln w="0"/>
                <a:solidFill>
                  <a:srgbClr val="FF304C"/>
                </a:solidFill>
              </a:rPr>
              <a:t>1. ISA</a:t>
            </a:r>
            <a:endParaRPr lang="en-US" sz="3600" dirty="0" smtClean="0">
              <a:solidFill>
                <a:srgbClr val="FF304C"/>
              </a:solidFill>
            </a:endParaRPr>
          </a:p>
          <a:p>
            <a:r>
              <a:rPr lang="en-US" sz="2400" dirty="0" smtClean="0">
                <a:solidFill>
                  <a:prstClr val="black"/>
                </a:solidFill>
              </a:rPr>
              <a:t>Industry Standard Architecture</a:t>
            </a:r>
          </a:p>
          <a:p>
            <a:endParaRPr lang="en-US" sz="2400" dirty="0" smtClean="0">
              <a:solidFill>
                <a:prstClr val="black"/>
              </a:solidFill>
            </a:endParaRPr>
          </a:p>
          <a:p>
            <a:r>
              <a:rPr lang="en-US" sz="2400" dirty="0" smtClean="0">
                <a:solidFill>
                  <a:prstClr val="black"/>
                </a:solidFill>
              </a:rPr>
              <a:t>Very Old ? =&gt; Then why it is still there on motherboard ? =&gt; LEGACY</a:t>
            </a:r>
          </a:p>
          <a:p>
            <a:endParaRPr lang="en-US" sz="2400" dirty="0" smtClean="0">
              <a:solidFill>
                <a:prstClr val="black"/>
              </a:solidFill>
            </a:endParaRPr>
          </a:p>
          <a:p>
            <a:r>
              <a:rPr lang="en-US" sz="2400" dirty="0" smtClean="0">
                <a:solidFill>
                  <a:prstClr val="black"/>
                </a:solidFill>
              </a:rPr>
              <a:t>Typically black</a:t>
            </a:r>
          </a:p>
          <a:p>
            <a:endParaRPr lang="en-US" sz="2400" dirty="0" smtClean="0">
              <a:solidFill>
                <a:prstClr val="black"/>
              </a:solidFill>
            </a:endParaRPr>
          </a:p>
          <a:p>
            <a:r>
              <a:rPr lang="en-US" sz="2400" dirty="0" smtClean="0">
                <a:solidFill>
                  <a:prstClr val="black"/>
                </a:solidFill>
              </a:rPr>
              <a:t>ISA slots have 2 different sized sections – speed scalability</a:t>
            </a:r>
          </a:p>
          <a:p>
            <a:endParaRPr lang="en-US" sz="2400" dirty="0" smtClean="0">
              <a:solidFill>
                <a:prstClr val="black"/>
              </a:solidFill>
            </a:endParaRPr>
          </a:p>
          <a:p>
            <a:pPr marL="0" indent="0">
              <a:buFont typeface="Arial" panose="020B0604020202020204" pitchFamily="34" charset="0"/>
              <a:buNone/>
            </a:pPr>
            <a:endParaRPr lang="en-US" sz="2400" dirty="0">
              <a:solidFill>
                <a:prstClr val="black"/>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42275" y="1714231"/>
            <a:ext cx="6006904" cy="3619459"/>
          </a:xfrm>
          <a:prstGeom prst="rect">
            <a:avLst/>
          </a:prstGeom>
        </p:spPr>
      </p:pic>
    </p:spTree>
    <p:extLst>
      <p:ext uri="{BB962C8B-B14F-4D97-AF65-F5344CB8AC3E}">
        <p14:creationId xmlns:p14="http://schemas.microsoft.com/office/powerpoint/2010/main" val="237166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94326"/>
            <a:ext cx="6297768" cy="5570756"/>
          </a:xfrm>
          <a:prstGeom prst="rect">
            <a:avLst/>
          </a:prstGeom>
          <a:noFill/>
        </p:spPr>
        <p:txBody>
          <a:bodyPr wrap="square" rtlCol="0">
            <a:spAutoFit/>
          </a:bodyPr>
          <a:lstStyle/>
          <a:p>
            <a:pPr marL="742950" lvl="1" indent="-285750" algn="just">
              <a:buFont typeface="Arial" panose="020B0604020202020204" pitchFamily="34" charset="0"/>
              <a:buChar char="•"/>
            </a:pPr>
            <a:r>
              <a:rPr lang="en-US" sz="2000" dirty="0" smtClean="0">
                <a:ln w="0"/>
                <a:solidFill>
                  <a:prstClr val="black"/>
                </a:solidFill>
              </a:rPr>
              <a:t>Peripheral Component Interconnect.</a:t>
            </a:r>
          </a:p>
          <a:p>
            <a:pPr lvl="1" algn="just"/>
            <a:endParaRPr lang="en-US" sz="2000" dirty="0" smtClean="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Older version of PCIe.</a:t>
            </a:r>
          </a:p>
          <a:p>
            <a:pPr marL="742950" lvl="1" indent="-285750" algn="just">
              <a:buFont typeface="Arial" panose="020B0604020202020204" pitchFamily="34" charset="0"/>
              <a:buChar char="•"/>
            </a:pPr>
            <a:endParaRPr lang="en-US" sz="2000" dirty="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Developed by Intel as a faster alternative to the deprecated ISA bus.</a:t>
            </a:r>
          </a:p>
          <a:p>
            <a:pPr lvl="1" algn="just"/>
            <a:endParaRPr lang="en-US" sz="2000" dirty="0" smtClean="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Typically </a:t>
            </a:r>
            <a:r>
              <a:rPr lang="en-US" sz="2000" b="1" dirty="0" smtClean="0">
                <a:ln w="0"/>
                <a:solidFill>
                  <a:prstClr val="black"/>
                </a:solidFill>
              </a:rPr>
              <a:t>white</a:t>
            </a:r>
            <a:r>
              <a:rPr lang="en-US" sz="2000" dirty="0" smtClean="0">
                <a:ln w="0"/>
                <a:solidFill>
                  <a:prstClr val="black"/>
                </a:solidFill>
              </a:rPr>
              <a:t> in color.</a:t>
            </a:r>
          </a:p>
          <a:p>
            <a:pPr lvl="1" algn="just"/>
            <a:endParaRPr lang="en-US" sz="2000" dirty="0" smtClean="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Slot for older expansion cards such as sound cards, network cards, connector cards.</a:t>
            </a:r>
          </a:p>
          <a:p>
            <a:pPr lvl="1" algn="just"/>
            <a:endParaRPr lang="en-US" sz="2000" dirty="0" smtClean="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PCI bus has </a:t>
            </a:r>
            <a:r>
              <a:rPr lang="en-US" sz="2000" b="1" dirty="0" smtClean="0">
                <a:ln w="0"/>
                <a:solidFill>
                  <a:prstClr val="black"/>
                </a:solidFill>
              </a:rPr>
              <a:t>32 bit</a:t>
            </a:r>
            <a:r>
              <a:rPr lang="en-US" sz="2000" dirty="0" smtClean="0">
                <a:ln w="0"/>
                <a:solidFill>
                  <a:prstClr val="black"/>
                </a:solidFill>
              </a:rPr>
              <a:t> </a:t>
            </a:r>
            <a:r>
              <a:rPr lang="en-US" sz="2000" b="1" dirty="0" smtClean="0">
                <a:ln w="0"/>
                <a:solidFill>
                  <a:prstClr val="black"/>
                </a:solidFill>
              </a:rPr>
              <a:t>and 64 bit</a:t>
            </a:r>
            <a:r>
              <a:rPr lang="en-US" sz="2000" dirty="0" smtClean="0">
                <a:ln w="0"/>
                <a:solidFill>
                  <a:prstClr val="black"/>
                </a:solidFill>
              </a:rPr>
              <a:t> variants:</a:t>
            </a:r>
          </a:p>
          <a:p>
            <a:pPr marL="1257300" lvl="2" indent="-342900" algn="just">
              <a:buFont typeface="Wingdings" panose="05000000000000000000" pitchFamily="2" charset="2"/>
              <a:buChar char="Ø"/>
            </a:pPr>
            <a:r>
              <a:rPr lang="en-US" sz="2000" dirty="0" smtClean="0">
                <a:ln w="0"/>
                <a:solidFill>
                  <a:prstClr val="black"/>
                </a:solidFill>
              </a:rPr>
              <a:t>Initially had 32 bit data path, and supported 5 volts of power.</a:t>
            </a:r>
          </a:p>
          <a:p>
            <a:pPr marL="1257300" lvl="2" indent="-342900" algn="just">
              <a:buFont typeface="Wingdings" panose="05000000000000000000" pitchFamily="2" charset="2"/>
              <a:buChar char="Ø"/>
            </a:pPr>
            <a:r>
              <a:rPr lang="en-US" sz="2000" dirty="0" smtClean="0">
                <a:ln w="0"/>
                <a:solidFill>
                  <a:prstClr val="black"/>
                </a:solidFill>
              </a:rPr>
              <a:t>Later enhanced to 64 bits and 3.3 volts.</a:t>
            </a:r>
            <a:endParaRPr lang="en-US" sz="2000" dirty="0">
              <a:ln w="0"/>
              <a:solidFill>
                <a:prstClr val="black"/>
              </a:solidFill>
            </a:endParaRPr>
          </a:p>
          <a:p>
            <a:pPr algn="just"/>
            <a:r>
              <a:rPr lang="en-US" dirty="0" smtClean="0">
                <a:ln w="0"/>
                <a:solidFill>
                  <a:prstClr val="black"/>
                </a:solidFill>
                <a:effectLst>
                  <a:outerShdw blurRad="38100" dist="19050" dir="2700000" algn="tl" rotWithShape="0">
                    <a:prstClr val="black">
                      <a:alpha val="40000"/>
                    </a:prstClr>
                  </a:outerShdw>
                </a:effectLst>
              </a:rPr>
              <a:t> </a:t>
            </a:r>
          </a:p>
          <a:p>
            <a:pPr algn="just"/>
            <a:endParaRPr lang="en-US" dirty="0">
              <a:ln w="0"/>
              <a:solidFill>
                <a:prstClr val="black"/>
              </a:solidFill>
              <a:effectLst>
                <a:outerShdw blurRad="38100" dist="19050" dir="2700000" algn="tl" rotWithShape="0">
                  <a:prstClr val="black">
                    <a:alpha val="40000"/>
                  </a:prst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525956" y="1414570"/>
            <a:ext cx="5721155" cy="4076116"/>
          </a:xfrm>
          <a:prstGeom prst="rect">
            <a:avLst/>
          </a:prstGeom>
        </p:spPr>
      </p:pic>
      <p:sp>
        <p:nvSpPr>
          <p:cNvPr id="12" name="Title 11"/>
          <p:cNvSpPr>
            <a:spLocks noGrp="1"/>
          </p:cNvSpPr>
          <p:nvPr>
            <p:ph type="title"/>
          </p:nvPr>
        </p:nvSpPr>
        <p:spPr/>
        <p:txBody>
          <a:bodyPr/>
          <a:lstStyle/>
          <a:p>
            <a:r>
              <a:rPr lang="en-US" dirty="0" smtClean="0">
                <a:solidFill>
                  <a:srgbClr val="FF304C"/>
                </a:solidFill>
              </a:rPr>
              <a:t>2. PCI</a:t>
            </a:r>
            <a:endParaRPr lang="en-US" dirty="0">
              <a:solidFill>
                <a:srgbClr val="FF304C"/>
              </a:solidFill>
            </a:endParaRPr>
          </a:p>
        </p:txBody>
      </p:sp>
    </p:spTree>
    <p:extLst>
      <p:ext uri="{BB962C8B-B14F-4D97-AF65-F5344CB8AC3E}">
        <p14:creationId xmlns:p14="http://schemas.microsoft.com/office/powerpoint/2010/main" val="30867831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3489" y="367745"/>
            <a:ext cx="5885643" cy="6186309"/>
          </a:xfrm>
          <a:prstGeom prst="rect">
            <a:avLst/>
          </a:prstGeom>
          <a:noFill/>
        </p:spPr>
        <p:txBody>
          <a:bodyPr wrap="square" rtlCol="0">
            <a:spAutoFit/>
          </a:bodyPr>
          <a:lstStyle/>
          <a:p>
            <a:pPr algn="just"/>
            <a:r>
              <a:rPr lang="en-US" sz="3600" b="1" dirty="0" smtClean="0">
                <a:ln w="0"/>
                <a:solidFill>
                  <a:srgbClr val="5B9BD5">
                    <a:lumMod val="75000"/>
                  </a:srgbClr>
                </a:solidFill>
              </a:rPr>
              <a:t> </a:t>
            </a:r>
          </a:p>
          <a:p>
            <a:pPr algn="just"/>
            <a:endParaRPr lang="en-US" sz="2400" b="1" dirty="0" smtClean="0">
              <a:ln w="0"/>
              <a:solidFill>
                <a:prstClr val="black"/>
              </a:solidFill>
              <a:effectLst>
                <a:outerShdw blurRad="38100" dist="19050" dir="2700000" algn="tl" rotWithShape="0">
                  <a:prstClr val="black">
                    <a:alpha val="40000"/>
                  </a:prstClr>
                </a:outerShdw>
              </a:effectLst>
            </a:endParaRPr>
          </a:p>
          <a:p>
            <a:pPr marL="742950" lvl="1" indent="-285750" algn="just">
              <a:buFont typeface="Arial" panose="020B0604020202020204" pitchFamily="34" charset="0"/>
              <a:buChar char="•"/>
            </a:pPr>
            <a:r>
              <a:rPr lang="en-US" sz="2000" dirty="0" smtClean="0">
                <a:ln w="0"/>
                <a:solidFill>
                  <a:prstClr val="black"/>
                </a:solidFill>
              </a:rPr>
              <a:t>Peripheral Component Interconnect </a:t>
            </a:r>
            <a:r>
              <a:rPr lang="en-US" sz="2000" b="1" dirty="0" smtClean="0">
                <a:ln w="0"/>
                <a:solidFill>
                  <a:prstClr val="black"/>
                </a:solidFill>
              </a:rPr>
              <a:t>EXTENDED</a:t>
            </a:r>
            <a:r>
              <a:rPr lang="en-US" sz="2000" dirty="0" smtClean="0">
                <a:ln w="0"/>
                <a:solidFill>
                  <a:prstClr val="black"/>
                </a:solidFill>
              </a:rPr>
              <a:t>.</a:t>
            </a:r>
          </a:p>
          <a:p>
            <a:pPr lvl="1" algn="just"/>
            <a:endParaRPr lang="en-US" sz="2000" dirty="0" smtClean="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PCI-X improved upon the PCI bus for use in </a:t>
            </a:r>
            <a:r>
              <a:rPr lang="en-US" sz="2000" b="1" dirty="0" smtClean="0">
                <a:ln w="0"/>
                <a:solidFill>
                  <a:prstClr val="black"/>
                </a:solidFill>
              </a:rPr>
              <a:t>servers</a:t>
            </a:r>
            <a:r>
              <a:rPr lang="en-US" sz="2000" dirty="0" smtClean="0">
                <a:ln w="0"/>
                <a:solidFill>
                  <a:prstClr val="black"/>
                </a:solidFill>
              </a:rPr>
              <a:t>.</a:t>
            </a:r>
          </a:p>
          <a:p>
            <a:pPr marL="742950" lvl="1" indent="-285750" algn="just">
              <a:buFont typeface="Arial" panose="020B0604020202020204" pitchFamily="34" charset="0"/>
              <a:buChar char="•"/>
            </a:pPr>
            <a:endParaRPr lang="en-US" sz="2000" dirty="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Enhances the PCI standard with wider data paths &amp; faster paths. </a:t>
            </a:r>
            <a:endParaRPr lang="en-US" sz="2000" dirty="0">
              <a:ln w="0"/>
              <a:solidFill>
                <a:prstClr val="black"/>
              </a:solidFill>
            </a:endParaRPr>
          </a:p>
          <a:p>
            <a:pPr marL="742950" lvl="1" indent="-285750" algn="just">
              <a:buFont typeface="Arial" panose="020B0604020202020204" pitchFamily="34" charset="0"/>
              <a:buChar char="•"/>
            </a:pPr>
            <a:endParaRPr lang="en-US" sz="2000" dirty="0" smtClean="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Typically implemented in servers with a need for higher performance.</a:t>
            </a:r>
          </a:p>
          <a:p>
            <a:pPr marL="742950" lvl="1" indent="-285750" algn="just">
              <a:buFont typeface="Arial" panose="020B0604020202020204" pitchFamily="34" charset="0"/>
              <a:buChar char="•"/>
            </a:pPr>
            <a:endParaRPr lang="en-US" sz="2000" dirty="0" smtClean="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Backwards compatible with PCI.</a:t>
            </a:r>
          </a:p>
          <a:p>
            <a:pPr lvl="1" algn="just"/>
            <a:endParaRPr lang="en-US" sz="2000" dirty="0" smtClean="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We had it on workstations but mostly it has been phased out.</a:t>
            </a:r>
            <a:endParaRPr lang="en-US" sz="2000" dirty="0">
              <a:ln w="0"/>
              <a:solidFill>
                <a:prstClr val="black"/>
              </a:solidFill>
            </a:endParaRPr>
          </a:p>
          <a:p>
            <a:pPr algn="just"/>
            <a:r>
              <a:rPr lang="en-US" dirty="0" smtClean="0">
                <a:ln w="0"/>
                <a:solidFill>
                  <a:prstClr val="black"/>
                </a:solidFill>
                <a:effectLst>
                  <a:outerShdw blurRad="38100" dist="19050" dir="2700000" algn="tl" rotWithShape="0">
                    <a:prstClr val="black">
                      <a:alpha val="40000"/>
                    </a:prstClr>
                  </a:outerShdw>
                </a:effectLst>
              </a:rPr>
              <a:t> </a:t>
            </a:r>
          </a:p>
          <a:p>
            <a:pPr algn="just"/>
            <a:endParaRPr lang="en-US" dirty="0">
              <a:ln w="0"/>
              <a:solidFill>
                <a:prstClr val="black"/>
              </a:solidFill>
              <a:effectLst>
                <a:outerShdw blurRad="38100" dist="19050" dir="2700000" algn="tl" rotWithShape="0">
                  <a:prstClr val="black">
                    <a:alpha val="40000"/>
                  </a:prstClr>
                </a:outerShdw>
              </a:effectLst>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8543"/>
          <a:stretch/>
        </p:blipFill>
        <p:spPr>
          <a:xfrm>
            <a:off x="6890198" y="705288"/>
            <a:ext cx="4919531" cy="5511222"/>
          </a:xfrm>
          <a:prstGeom prst="rect">
            <a:avLst/>
          </a:prstGeom>
        </p:spPr>
      </p:pic>
      <p:sp>
        <p:nvSpPr>
          <p:cNvPr id="5" name="Title 4"/>
          <p:cNvSpPr>
            <a:spLocks noGrp="1"/>
          </p:cNvSpPr>
          <p:nvPr>
            <p:ph type="title"/>
          </p:nvPr>
        </p:nvSpPr>
        <p:spPr/>
        <p:txBody>
          <a:bodyPr/>
          <a:lstStyle/>
          <a:p>
            <a:r>
              <a:rPr lang="en-US" dirty="0" smtClean="0"/>
              <a:t>3. PCI-X</a:t>
            </a:r>
            <a:endParaRPr lang="en-US" dirty="0"/>
          </a:p>
        </p:txBody>
      </p:sp>
    </p:spTree>
    <p:extLst>
      <p:ext uri="{BB962C8B-B14F-4D97-AF65-F5344CB8AC3E}">
        <p14:creationId xmlns:p14="http://schemas.microsoft.com/office/powerpoint/2010/main" val="21635215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489" y="367745"/>
            <a:ext cx="11016604" cy="863600"/>
          </a:xfrm>
        </p:spPr>
        <p:txBody>
          <a:bodyPr>
            <a:normAutofit fontScale="90000"/>
          </a:bodyPr>
          <a:lstStyle/>
          <a:p>
            <a:r>
              <a:rPr lang="en-US" sz="4900" dirty="0">
                <a:ln w="0"/>
              </a:rPr>
              <a:t>4. PCI-E (PCIe)</a:t>
            </a:r>
            <a:r>
              <a:rPr lang="en-US" dirty="0">
                <a:ln w="0"/>
                <a:effectLst>
                  <a:outerShdw blurRad="38100" dist="19050" dir="2700000" algn="tl" rotWithShape="0">
                    <a:schemeClr val="dk1">
                      <a:alpha val="40000"/>
                    </a:schemeClr>
                  </a:outerShdw>
                </a:effectLst>
              </a:rPr>
              <a:t/>
            </a:r>
            <a:br>
              <a:rPr lang="en-US" dirty="0">
                <a:ln w="0"/>
                <a:effectLst>
                  <a:outerShdw blurRad="38100" dist="19050" dir="2700000" algn="tl" rotWithShape="0">
                    <a:schemeClr val="dk1">
                      <a:alpha val="40000"/>
                    </a:schemeClr>
                  </a:outerShdw>
                </a:effectLst>
              </a:rPr>
            </a:br>
            <a:endParaRPr lang="en-US" dirty="0"/>
          </a:p>
        </p:txBody>
      </p:sp>
      <p:sp>
        <p:nvSpPr>
          <p:cNvPr id="3" name="TextBox 2"/>
          <p:cNvSpPr txBox="1"/>
          <p:nvPr/>
        </p:nvSpPr>
        <p:spPr>
          <a:xfrm>
            <a:off x="0" y="367745"/>
            <a:ext cx="6297768" cy="6340197"/>
          </a:xfrm>
          <a:prstGeom prst="rect">
            <a:avLst/>
          </a:prstGeom>
          <a:noFill/>
        </p:spPr>
        <p:txBody>
          <a:bodyPr wrap="square" rtlCol="0">
            <a:spAutoFit/>
          </a:bodyPr>
          <a:lstStyle/>
          <a:p>
            <a:pPr algn="just"/>
            <a:endParaRPr lang="en-US" sz="2400" b="1" dirty="0" smtClean="0">
              <a:ln w="0"/>
              <a:solidFill>
                <a:prstClr val="black"/>
              </a:solidFill>
              <a:effectLst>
                <a:outerShdw blurRad="38100" dist="19050" dir="2700000" algn="tl" rotWithShape="0">
                  <a:prstClr val="black">
                    <a:alpha val="40000"/>
                  </a:prstClr>
                </a:outerShdw>
              </a:effectLst>
            </a:endParaRPr>
          </a:p>
          <a:p>
            <a:pPr algn="just"/>
            <a:endParaRPr lang="en-US" sz="2400" b="1" dirty="0" smtClean="0">
              <a:ln w="0"/>
              <a:solidFill>
                <a:prstClr val="black"/>
              </a:solidFill>
              <a:effectLst>
                <a:outerShdw blurRad="38100" dist="19050" dir="2700000" algn="tl" rotWithShape="0">
                  <a:prstClr val="black">
                    <a:alpha val="40000"/>
                  </a:prstClr>
                </a:outerShdw>
              </a:effectLst>
            </a:endParaRPr>
          </a:p>
          <a:p>
            <a:pPr marL="742950" lvl="1" indent="-285750" algn="just">
              <a:buFont typeface="Arial" panose="020B0604020202020204" pitchFamily="34" charset="0"/>
              <a:buChar char="•"/>
            </a:pPr>
            <a:r>
              <a:rPr lang="en-US" sz="2000" dirty="0" smtClean="0">
                <a:ln w="0"/>
                <a:solidFill>
                  <a:prstClr val="black"/>
                </a:solidFill>
              </a:rPr>
              <a:t>Peripheral Component Interconnect </a:t>
            </a:r>
            <a:r>
              <a:rPr lang="en-US" sz="2000" b="1" dirty="0" smtClean="0">
                <a:ln w="0"/>
                <a:solidFill>
                  <a:prstClr val="black"/>
                </a:solidFill>
              </a:rPr>
              <a:t>EXPRESS</a:t>
            </a:r>
            <a:r>
              <a:rPr lang="en-US" sz="2000" dirty="0" smtClean="0">
                <a:ln w="0"/>
                <a:solidFill>
                  <a:prstClr val="black"/>
                </a:solidFill>
              </a:rPr>
              <a:t>.</a:t>
            </a:r>
          </a:p>
          <a:p>
            <a:pPr lvl="1" algn="just"/>
            <a:endParaRPr lang="en-US" sz="2000" dirty="0" smtClean="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Successor to traditional PCI bus but substantially </a:t>
            </a:r>
            <a:r>
              <a:rPr lang="en-US" sz="2000" b="1" dirty="0" smtClean="0">
                <a:ln w="0"/>
                <a:solidFill>
                  <a:prstClr val="black"/>
                </a:solidFill>
              </a:rPr>
              <a:t>faster</a:t>
            </a:r>
            <a:r>
              <a:rPr lang="en-US" sz="2000" dirty="0" smtClean="0">
                <a:ln w="0"/>
                <a:solidFill>
                  <a:prstClr val="black"/>
                </a:solidFill>
              </a:rPr>
              <a:t>.</a:t>
            </a:r>
          </a:p>
          <a:p>
            <a:pPr lvl="1" algn="just"/>
            <a:endParaRPr lang="en-US" sz="2000" dirty="0" smtClean="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Connects to either Northbridge or Southbridge.</a:t>
            </a:r>
          </a:p>
          <a:p>
            <a:pPr lvl="1" algn="just"/>
            <a:endParaRPr lang="en-US" sz="2000" dirty="0" smtClean="0">
              <a:ln w="0"/>
              <a:solidFill>
                <a:prstClr val="black"/>
              </a:solidFill>
            </a:endParaRPr>
          </a:p>
          <a:p>
            <a:pPr marL="742950" lvl="1" indent="-285750" algn="just">
              <a:buFont typeface="Arial" panose="020B0604020202020204" pitchFamily="34" charset="0"/>
              <a:buChar char="•"/>
            </a:pPr>
            <a:r>
              <a:rPr lang="en-US" sz="2000" dirty="0" smtClean="0">
                <a:ln w="0"/>
                <a:solidFill>
                  <a:prstClr val="black"/>
                </a:solidFill>
              </a:rPr>
              <a:t>Uses lanes : (Lanes are </a:t>
            </a:r>
            <a:r>
              <a:rPr lang="en-US" sz="2000" b="1" dirty="0" smtClean="0">
                <a:ln w="0"/>
                <a:solidFill>
                  <a:prstClr val="black"/>
                </a:solidFill>
              </a:rPr>
              <a:t>full duplex</a:t>
            </a:r>
            <a:r>
              <a:rPr lang="en-US" sz="2000" dirty="0" smtClean="0">
                <a:ln w="0"/>
                <a:solidFill>
                  <a:prstClr val="black"/>
                </a:solidFill>
              </a:rPr>
              <a:t>)</a:t>
            </a:r>
          </a:p>
          <a:p>
            <a:pPr marL="1257300" lvl="2" indent="-342900" algn="just">
              <a:buFont typeface="Wingdings" panose="05000000000000000000" pitchFamily="2" charset="2"/>
              <a:buChar char="Ø"/>
            </a:pPr>
            <a:r>
              <a:rPr lang="en-US" sz="2000" dirty="0" smtClean="0">
                <a:ln w="0"/>
                <a:solidFill>
                  <a:prstClr val="black"/>
                </a:solidFill>
              </a:rPr>
              <a:t>PCIe 1x </a:t>
            </a:r>
          </a:p>
          <a:p>
            <a:pPr marL="1257300" lvl="2" indent="-342900" algn="just">
              <a:buFont typeface="Wingdings" panose="05000000000000000000" pitchFamily="2" charset="2"/>
              <a:buChar char="Ø"/>
            </a:pPr>
            <a:r>
              <a:rPr lang="en-US" sz="2000" dirty="0">
                <a:ln w="0"/>
                <a:solidFill>
                  <a:prstClr val="black"/>
                </a:solidFill>
              </a:rPr>
              <a:t>PCIe </a:t>
            </a:r>
            <a:r>
              <a:rPr lang="en-US" sz="2000" dirty="0" smtClean="0">
                <a:ln w="0"/>
                <a:solidFill>
                  <a:prstClr val="black"/>
                </a:solidFill>
              </a:rPr>
              <a:t>4</a:t>
            </a:r>
            <a:r>
              <a:rPr lang="en-US" sz="2000" dirty="0">
                <a:ln w="0"/>
                <a:solidFill>
                  <a:prstClr val="black"/>
                </a:solidFill>
              </a:rPr>
              <a:t>x</a:t>
            </a:r>
            <a:endParaRPr lang="en-US" sz="2000" dirty="0" smtClean="0">
              <a:ln w="0"/>
              <a:solidFill>
                <a:prstClr val="black"/>
              </a:solidFill>
            </a:endParaRPr>
          </a:p>
          <a:p>
            <a:pPr marL="1257300" lvl="2" indent="-342900" algn="just">
              <a:buFont typeface="Wingdings" panose="05000000000000000000" pitchFamily="2" charset="2"/>
              <a:buChar char="Ø"/>
            </a:pPr>
            <a:r>
              <a:rPr lang="en-US" sz="2000" dirty="0">
                <a:ln w="0"/>
                <a:solidFill>
                  <a:prstClr val="black"/>
                </a:solidFill>
              </a:rPr>
              <a:t>PCIe </a:t>
            </a:r>
            <a:r>
              <a:rPr lang="en-US" sz="2000" dirty="0" smtClean="0">
                <a:ln w="0"/>
                <a:solidFill>
                  <a:prstClr val="black"/>
                </a:solidFill>
              </a:rPr>
              <a:t>8x  ……. Least common</a:t>
            </a:r>
          </a:p>
          <a:p>
            <a:pPr marL="1257300" lvl="2" indent="-342900" algn="just">
              <a:buFont typeface="Wingdings" panose="05000000000000000000" pitchFamily="2" charset="2"/>
              <a:buChar char="Ø"/>
            </a:pPr>
            <a:r>
              <a:rPr lang="en-US" sz="2000" dirty="0">
                <a:ln w="0"/>
                <a:solidFill>
                  <a:prstClr val="black"/>
                </a:solidFill>
              </a:rPr>
              <a:t>PCIe </a:t>
            </a:r>
            <a:r>
              <a:rPr lang="en-US" sz="2000" dirty="0" smtClean="0">
                <a:ln w="0"/>
                <a:solidFill>
                  <a:prstClr val="black"/>
                </a:solidFill>
              </a:rPr>
              <a:t>16x …... Video Card</a:t>
            </a:r>
          </a:p>
          <a:p>
            <a:pPr marL="1257300" lvl="2" indent="-342900" algn="just">
              <a:buFont typeface="Wingdings" panose="05000000000000000000" pitchFamily="2" charset="2"/>
              <a:buChar char="Ø"/>
            </a:pPr>
            <a:endParaRPr lang="en-US" sz="2000" dirty="0">
              <a:ln w="0"/>
              <a:solidFill>
                <a:prstClr val="black"/>
              </a:solidFill>
            </a:endParaRPr>
          </a:p>
          <a:p>
            <a:pPr marL="800100" lvl="1" indent="-342900" algn="just">
              <a:buFont typeface="Arial" panose="020B0604020202020204" pitchFamily="34" charset="0"/>
              <a:buChar char="•"/>
            </a:pPr>
            <a:r>
              <a:rPr lang="en-US" sz="2000" dirty="0" smtClean="0">
                <a:ln w="0"/>
                <a:solidFill>
                  <a:prstClr val="black"/>
                </a:solidFill>
              </a:rPr>
              <a:t>Physical slot size determines compatibility : 1x can go into a 1x size or larger</a:t>
            </a:r>
          </a:p>
          <a:p>
            <a:pPr marL="800100" lvl="1" indent="-342900" algn="just">
              <a:buFont typeface="Arial" panose="020B0604020202020204" pitchFamily="34" charset="0"/>
              <a:buChar char="•"/>
            </a:pPr>
            <a:endParaRPr lang="en-US" sz="2000" dirty="0">
              <a:ln w="0"/>
              <a:solidFill>
                <a:prstClr val="black"/>
              </a:solidFill>
            </a:endParaRPr>
          </a:p>
          <a:p>
            <a:pPr marL="800100" lvl="1" indent="-342900" algn="just">
              <a:buFont typeface="Arial" panose="020B0604020202020204" pitchFamily="34" charset="0"/>
              <a:buChar char="•"/>
            </a:pPr>
            <a:r>
              <a:rPr lang="en-US" sz="2000" dirty="0" smtClean="0">
                <a:ln w="0"/>
                <a:solidFill>
                  <a:prstClr val="black"/>
                </a:solidFill>
              </a:rPr>
              <a:t>Format on Motherboard : </a:t>
            </a:r>
            <a:r>
              <a:rPr lang="en-US" sz="2000" b="1" dirty="0" smtClean="0">
                <a:ln w="0"/>
                <a:solidFill>
                  <a:prstClr val="black"/>
                </a:solidFill>
              </a:rPr>
              <a:t>PCIEX16</a:t>
            </a:r>
            <a:endParaRPr lang="en-US" dirty="0" smtClean="0">
              <a:ln w="0"/>
              <a:solidFill>
                <a:prstClr val="black"/>
              </a:solidFill>
              <a:effectLst>
                <a:outerShdw blurRad="38100" dist="19050" dir="2700000" algn="tl" rotWithShape="0">
                  <a:prstClr val="black">
                    <a:alpha val="40000"/>
                  </a:prstClr>
                </a:outerShdw>
              </a:effectLst>
            </a:endParaRPr>
          </a:p>
          <a:p>
            <a:pPr algn="just"/>
            <a:endParaRPr lang="en-US" dirty="0">
              <a:ln w="0"/>
              <a:solidFill>
                <a:prstClr val="black"/>
              </a:solidFill>
              <a:effectLst>
                <a:outerShdw blurRad="38100" dist="19050" dir="2700000" algn="tl" rotWithShape="0">
                  <a:prstClr val="black">
                    <a:alpha val="40000"/>
                  </a:prst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481" y="647924"/>
            <a:ext cx="4759101" cy="5779837"/>
          </a:xfrm>
          <a:prstGeom prst="rect">
            <a:avLst/>
          </a:prstGeom>
        </p:spPr>
      </p:pic>
    </p:spTree>
    <p:extLst>
      <p:ext uri="{BB962C8B-B14F-4D97-AF65-F5344CB8AC3E}">
        <p14:creationId xmlns:p14="http://schemas.microsoft.com/office/powerpoint/2010/main" val="1830022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6077243" cy="6678751"/>
          </a:xfrm>
          <a:prstGeom prst="rect">
            <a:avLst/>
          </a:prstGeom>
          <a:noFill/>
        </p:spPr>
        <p:txBody>
          <a:bodyPr wrap="square" rtlCol="0">
            <a:spAutoFit/>
          </a:bodyPr>
          <a:lstStyle/>
          <a:p>
            <a:pPr algn="just"/>
            <a:r>
              <a:rPr lang="en-US" sz="3200" b="1" dirty="0">
                <a:ln w="0"/>
                <a:solidFill>
                  <a:srgbClr val="FF304C"/>
                </a:solidFill>
              </a:rPr>
              <a:t>5</a:t>
            </a:r>
            <a:r>
              <a:rPr lang="en-US" sz="3200" b="1" dirty="0" smtClean="0">
                <a:ln w="0"/>
                <a:solidFill>
                  <a:srgbClr val="FF304C"/>
                </a:solidFill>
              </a:rPr>
              <a:t>. Mini PCI and Mini PCIe</a:t>
            </a:r>
          </a:p>
          <a:p>
            <a:pPr marL="742950" lvl="1" indent="-285750" algn="just">
              <a:buFont typeface="Arial" panose="020B0604020202020204" pitchFamily="34" charset="0"/>
              <a:buChar char="•"/>
            </a:pPr>
            <a:r>
              <a:rPr lang="en-US" sz="2000" dirty="0" smtClean="0">
                <a:ln w="0"/>
                <a:solidFill>
                  <a:prstClr val="black"/>
                </a:solidFill>
              </a:rPr>
              <a:t>Specifically for use in </a:t>
            </a:r>
            <a:r>
              <a:rPr lang="en-US" sz="2000" b="1" dirty="0" smtClean="0">
                <a:ln w="0"/>
                <a:solidFill>
                  <a:prstClr val="black"/>
                </a:solidFill>
              </a:rPr>
              <a:t>laptops</a:t>
            </a:r>
            <a:r>
              <a:rPr lang="en-US" sz="2000" dirty="0" smtClean="0">
                <a:ln w="0"/>
                <a:solidFill>
                  <a:prstClr val="black"/>
                </a:solidFill>
              </a:rPr>
              <a:t>.</a:t>
            </a:r>
          </a:p>
          <a:p>
            <a:pPr marL="742950" lvl="1" indent="-285750" algn="just">
              <a:buFont typeface="Arial" panose="020B0604020202020204" pitchFamily="34" charset="0"/>
              <a:buChar char="•"/>
            </a:pPr>
            <a:r>
              <a:rPr lang="en-US" sz="2000" dirty="0" smtClean="0">
                <a:ln w="0"/>
                <a:solidFill>
                  <a:prstClr val="black"/>
                </a:solidFill>
              </a:rPr>
              <a:t>This is used to add WIFI, Bluetooth and SCSI or similar functionality to laptops.</a:t>
            </a:r>
          </a:p>
          <a:p>
            <a:pPr lvl="1" algn="just"/>
            <a:endParaRPr lang="en-US" sz="2000" dirty="0" smtClean="0">
              <a:ln w="0"/>
              <a:solidFill>
                <a:prstClr val="black"/>
              </a:solidFill>
            </a:endParaRPr>
          </a:p>
          <a:p>
            <a:pPr algn="just"/>
            <a:r>
              <a:rPr lang="en-US" sz="3200" b="1" dirty="0" smtClean="0">
                <a:ln w="0"/>
                <a:solidFill>
                  <a:srgbClr val="FF304C"/>
                </a:solidFill>
              </a:rPr>
              <a:t>6. EISA slot</a:t>
            </a:r>
          </a:p>
          <a:p>
            <a:pPr marL="742950" lvl="1" indent="-285750" algn="just">
              <a:buFont typeface="Arial" panose="020B0604020202020204" pitchFamily="34" charset="0"/>
              <a:buChar char="•"/>
            </a:pPr>
            <a:r>
              <a:rPr lang="en-US" sz="2000" b="1" dirty="0" smtClean="0">
                <a:ln w="0"/>
                <a:solidFill>
                  <a:prstClr val="black"/>
                </a:solidFill>
              </a:rPr>
              <a:t>Extended</a:t>
            </a:r>
            <a:r>
              <a:rPr lang="en-US" sz="2000" dirty="0" smtClean="0">
                <a:ln w="0"/>
                <a:solidFill>
                  <a:prstClr val="black"/>
                </a:solidFill>
              </a:rPr>
              <a:t> Industry Standard Architecture.</a:t>
            </a:r>
          </a:p>
          <a:p>
            <a:pPr marL="742950" lvl="1" indent="-285750" algn="just">
              <a:buFont typeface="Arial" panose="020B0604020202020204" pitchFamily="34" charset="0"/>
              <a:buChar char="•"/>
            </a:pPr>
            <a:r>
              <a:rPr lang="en-US" sz="2000" dirty="0" smtClean="0">
                <a:ln w="0"/>
                <a:solidFill>
                  <a:prstClr val="black"/>
                </a:solidFill>
              </a:rPr>
              <a:t>Extends ISA from 16 bits to 32 bits.</a:t>
            </a:r>
          </a:p>
          <a:p>
            <a:pPr marL="742950" lvl="1" indent="-285750" algn="just">
              <a:buFont typeface="Arial" panose="020B0604020202020204" pitchFamily="34" charset="0"/>
              <a:buChar char="•"/>
            </a:pPr>
            <a:r>
              <a:rPr lang="en-US" sz="2000" dirty="0" smtClean="0">
                <a:ln w="0"/>
                <a:solidFill>
                  <a:prstClr val="black"/>
                </a:solidFill>
              </a:rPr>
              <a:t>Backwards compatible with ISA bus.</a:t>
            </a:r>
            <a:endParaRPr lang="en-US" sz="2000" dirty="0">
              <a:ln w="0"/>
              <a:solidFill>
                <a:prstClr val="black"/>
              </a:solidFill>
            </a:endParaRPr>
          </a:p>
          <a:p>
            <a:pPr algn="just"/>
            <a:endParaRPr lang="en-US" sz="2000" b="1" dirty="0" smtClean="0">
              <a:ln w="0"/>
              <a:solidFill>
                <a:prstClr val="black"/>
              </a:solidFill>
              <a:effectLst>
                <a:outerShdw blurRad="38100" dist="38100" dir="2700000" algn="tl" rotWithShape="0">
                  <a:srgbClr val="000000">
                    <a:alpha val="43137"/>
                  </a:srgbClr>
                </a:outerShdw>
              </a:effectLst>
            </a:endParaRPr>
          </a:p>
          <a:p>
            <a:pPr algn="just"/>
            <a:r>
              <a:rPr lang="en-US" sz="3200" b="1" dirty="0" smtClean="0">
                <a:ln w="0"/>
                <a:solidFill>
                  <a:srgbClr val="FF304C"/>
                </a:solidFill>
              </a:rPr>
              <a:t>7. </a:t>
            </a:r>
            <a:r>
              <a:rPr lang="en-US" sz="3200" b="1" dirty="0">
                <a:ln w="0"/>
                <a:solidFill>
                  <a:srgbClr val="FF304C"/>
                </a:solidFill>
              </a:rPr>
              <a:t>AGP </a:t>
            </a:r>
            <a:r>
              <a:rPr lang="en-US" sz="3200" b="1" dirty="0" smtClean="0">
                <a:ln w="0"/>
                <a:solidFill>
                  <a:srgbClr val="FF304C"/>
                </a:solidFill>
              </a:rPr>
              <a:t>slot</a:t>
            </a:r>
          </a:p>
          <a:p>
            <a:pPr marL="742950" lvl="1" indent="-285750" algn="just">
              <a:buFont typeface="Arial" panose="020B0604020202020204" pitchFamily="34" charset="0"/>
              <a:buChar char="•"/>
            </a:pPr>
            <a:r>
              <a:rPr lang="en-US" sz="2000" dirty="0">
                <a:ln w="0"/>
                <a:solidFill>
                  <a:prstClr val="black"/>
                </a:solidFill>
              </a:rPr>
              <a:t>Accelerated Graphics Port</a:t>
            </a:r>
            <a:r>
              <a:rPr lang="en-US" sz="2000" dirty="0" smtClean="0">
                <a:ln w="0"/>
                <a:solidFill>
                  <a:prstClr val="black"/>
                </a:solidFill>
              </a:rPr>
              <a:t>.</a:t>
            </a:r>
          </a:p>
          <a:p>
            <a:pPr marL="742950" lvl="1" indent="-285750" algn="just">
              <a:buFont typeface="Arial" panose="020B0604020202020204" pitchFamily="34" charset="0"/>
              <a:buChar char="•"/>
            </a:pPr>
            <a:r>
              <a:rPr lang="en-US" sz="2000" dirty="0">
                <a:ln w="0"/>
                <a:solidFill>
                  <a:prstClr val="black"/>
                </a:solidFill>
              </a:rPr>
              <a:t>AGP is an advanced port designed for video cards and 3D </a:t>
            </a:r>
            <a:r>
              <a:rPr lang="en-US" sz="2000" dirty="0" smtClean="0">
                <a:ln w="0"/>
                <a:solidFill>
                  <a:prstClr val="black"/>
                </a:solidFill>
              </a:rPr>
              <a:t>accelerators.</a:t>
            </a:r>
          </a:p>
          <a:p>
            <a:pPr marL="742950" lvl="1" indent="-285750" algn="just">
              <a:buFont typeface="Arial" panose="020B0604020202020204" pitchFamily="34" charset="0"/>
              <a:buChar char="•"/>
            </a:pPr>
            <a:r>
              <a:rPr lang="en-US" sz="2000" dirty="0">
                <a:ln w="0"/>
                <a:solidFill>
                  <a:prstClr val="black"/>
                </a:solidFill>
              </a:rPr>
              <a:t>Developed by </a:t>
            </a:r>
            <a:r>
              <a:rPr lang="en-US" sz="2000" dirty="0" smtClean="0">
                <a:ln w="0"/>
                <a:solidFill>
                  <a:prstClr val="black"/>
                </a:solidFill>
              </a:rPr>
              <a:t>Intel, </a:t>
            </a:r>
            <a:r>
              <a:rPr lang="en-US" sz="2000" dirty="0">
                <a:ln w="0"/>
                <a:solidFill>
                  <a:prstClr val="black"/>
                </a:solidFill>
              </a:rPr>
              <a:t>AGP introduces a dedicated point-to-point channel that allows the graphics controller direct access to the system </a:t>
            </a:r>
            <a:r>
              <a:rPr lang="en-US" sz="2000" dirty="0" smtClean="0">
                <a:ln w="0"/>
                <a:solidFill>
                  <a:prstClr val="black"/>
                </a:solidFill>
              </a:rPr>
              <a:t>memory.</a:t>
            </a:r>
          </a:p>
          <a:p>
            <a:pPr marL="742950" lvl="1" indent="-285750" algn="just">
              <a:buFont typeface="Arial" panose="020B0604020202020204" pitchFamily="34" charset="0"/>
              <a:buChar char="•"/>
            </a:pPr>
            <a:r>
              <a:rPr lang="en-US" sz="2000" dirty="0" smtClean="0">
                <a:ln w="0"/>
                <a:solidFill>
                  <a:prstClr val="black"/>
                </a:solidFill>
              </a:rPr>
              <a:t>The </a:t>
            </a:r>
            <a:r>
              <a:rPr lang="en-US" sz="2000" dirty="0">
                <a:ln w="0"/>
                <a:solidFill>
                  <a:prstClr val="black"/>
                </a:solidFill>
              </a:rPr>
              <a:t>AGP channel is </a:t>
            </a:r>
            <a:r>
              <a:rPr lang="en-US" sz="2000" dirty="0" smtClean="0">
                <a:ln w="0"/>
                <a:solidFill>
                  <a:prstClr val="black"/>
                </a:solidFill>
              </a:rPr>
              <a:t>32-bit </a:t>
            </a:r>
            <a:r>
              <a:rPr lang="en-US" sz="2000" dirty="0">
                <a:ln w="0"/>
                <a:solidFill>
                  <a:prstClr val="black"/>
                </a:solidFill>
              </a:rPr>
              <a:t>wide and runs at </a:t>
            </a:r>
            <a:endParaRPr lang="en-US" sz="2000" dirty="0" smtClean="0">
              <a:ln w="0"/>
              <a:solidFill>
                <a:prstClr val="black"/>
              </a:solidFill>
            </a:endParaRPr>
          </a:p>
          <a:p>
            <a:pPr lvl="1" algn="just"/>
            <a:r>
              <a:rPr lang="en-US" sz="2000" dirty="0">
                <a:ln w="0"/>
                <a:solidFill>
                  <a:prstClr val="black"/>
                </a:solidFill>
              </a:rPr>
              <a:t> </a:t>
            </a:r>
            <a:r>
              <a:rPr lang="en-US" sz="2000" dirty="0" smtClean="0">
                <a:ln w="0"/>
                <a:solidFill>
                  <a:prstClr val="black"/>
                </a:solidFill>
              </a:rPr>
              <a:t>    66 </a:t>
            </a:r>
            <a:r>
              <a:rPr lang="en-US" sz="2000" dirty="0" err="1" smtClean="0">
                <a:ln w="0"/>
                <a:solidFill>
                  <a:prstClr val="black"/>
                </a:solidFill>
              </a:rPr>
              <a:t>MHz.</a:t>
            </a:r>
            <a:endParaRPr lang="en-US" dirty="0">
              <a:ln w="0"/>
              <a:solidFill>
                <a:prstClr val="black"/>
              </a:solidFill>
              <a:effectLst>
                <a:outerShdw blurRad="38100" dist="19050" dir="2700000" algn="tl" rotWithShape="0">
                  <a:prstClr val="black">
                    <a:alpha val="40000"/>
                  </a:prstClr>
                </a:outerShdw>
              </a:effectLst>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153"/>
          <a:stretch/>
        </p:blipFill>
        <p:spPr>
          <a:xfrm>
            <a:off x="6337210" y="380623"/>
            <a:ext cx="3753374" cy="234401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5160" y="2862773"/>
            <a:ext cx="3930847" cy="26205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547" y="5621476"/>
            <a:ext cx="4076700" cy="1057275"/>
          </a:xfrm>
          <a:prstGeom prst="rect">
            <a:avLst/>
          </a:prstGeom>
        </p:spPr>
      </p:pic>
    </p:spTree>
    <p:extLst>
      <p:ext uri="{BB962C8B-B14F-4D97-AF65-F5344CB8AC3E}">
        <p14:creationId xmlns:p14="http://schemas.microsoft.com/office/powerpoint/2010/main" val="10413649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415" cy="6372665"/>
          </a:xfrm>
          <a:prstGeom prst="rect">
            <a:avLst/>
          </a:prstGeom>
        </p:spPr>
      </p:pic>
      <p:sp>
        <p:nvSpPr>
          <p:cNvPr id="6" name="Oval 5"/>
          <p:cNvSpPr/>
          <p:nvPr/>
        </p:nvSpPr>
        <p:spPr>
          <a:xfrm>
            <a:off x="599825" y="494783"/>
            <a:ext cx="682580" cy="548640"/>
          </a:xfrm>
          <a:prstGeom prst="ellipse">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164578" y="4374301"/>
            <a:ext cx="1553074" cy="450166"/>
          </a:xfrm>
          <a:prstGeom prst="ellipse">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3519103" y="1511625"/>
            <a:ext cx="907531" cy="450166"/>
          </a:xfrm>
          <a:prstGeom prst="ellipse">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Title 2"/>
          <p:cNvSpPr txBox="1">
            <a:spLocks/>
          </p:cNvSpPr>
          <p:nvPr/>
        </p:nvSpPr>
        <p:spPr>
          <a:xfrm>
            <a:off x="5938240" y="3806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2B0A3D"/>
                </a:solidFill>
              </a:rPr>
              <a:t>Computer Ports</a:t>
            </a:r>
            <a:endParaRPr lang="en-US" b="1" dirty="0">
              <a:solidFill>
                <a:srgbClr val="2B0A3D"/>
              </a:solidFill>
            </a:endParaRPr>
          </a:p>
        </p:txBody>
      </p:sp>
      <p:sp>
        <p:nvSpPr>
          <p:cNvPr id="13" name="TextBox 12"/>
          <p:cNvSpPr txBox="1"/>
          <p:nvPr/>
        </p:nvSpPr>
        <p:spPr>
          <a:xfrm>
            <a:off x="6169855" y="1241205"/>
            <a:ext cx="3786389" cy="1938992"/>
          </a:xfrm>
          <a:prstGeom prst="rect">
            <a:avLst/>
          </a:prstGeom>
          <a:noFill/>
        </p:spPr>
        <p:txBody>
          <a:bodyPr wrap="square" rtlCol="0">
            <a:spAutoFit/>
          </a:bodyPr>
          <a:lstStyle/>
          <a:p>
            <a:pPr marL="457200" indent="-457200">
              <a:buFontTx/>
              <a:buAutoNum type="arabicPeriod"/>
            </a:pPr>
            <a:r>
              <a:rPr lang="en-US" sz="2400" dirty="0" smtClean="0">
                <a:solidFill>
                  <a:prstClr val="black"/>
                </a:solidFill>
              </a:rPr>
              <a:t>Serial Port</a:t>
            </a:r>
          </a:p>
          <a:p>
            <a:pPr marL="457200" indent="-457200">
              <a:buFontTx/>
              <a:buAutoNum type="arabicPeriod"/>
            </a:pPr>
            <a:endParaRPr lang="en-US" sz="2400" dirty="0" smtClean="0">
              <a:solidFill>
                <a:prstClr val="black"/>
              </a:solidFill>
            </a:endParaRPr>
          </a:p>
          <a:p>
            <a:pPr marL="457200" indent="-457200">
              <a:buFontTx/>
              <a:buAutoNum type="arabicPeriod"/>
            </a:pPr>
            <a:r>
              <a:rPr lang="en-US" sz="2400" dirty="0" smtClean="0">
                <a:solidFill>
                  <a:prstClr val="black"/>
                </a:solidFill>
              </a:rPr>
              <a:t>Parallel Port</a:t>
            </a:r>
          </a:p>
          <a:p>
            <a:pPr marL="457200" indent="-457200">
              <a:buFontTx/>
              <a:buAutoNum type="arabicPeriod"/>
            </a:pPr>
            <a:endParaRPr lang="en-US" sz="2400" dirty="0" smtClean="0">
              <a:solidFill>
                <a:prstClr val="black"/>
              </a:solidFill>
            </a:endParaRPr>
          </a:p>
          <a:p>
            <a:pPr marL="457200" indent="-457200">
              <a:buFontTx/>
              <a:buAutoNum type="arabicPeriod"/>
            </a:pPr>
            <a:r>
              <a:rPr lang="en-US" sz="2400" dirty="0" smtClean="0">
                <a:solidFill>
                  <a:prstClr val="black"/>
                </a:solidFill>
              </a:rPr>
              <a:t>USB Port</a:t>
            </a:r>
          </a:p>
        </p:txBody>
      </p:sp>
    </p:spTree>
    <p:extLst>
      <p:ext uri="{BB962C8B-B14F-4D97-AF65-F5344CB8AC3E}">
        <p14:creationId xmlns:p14="http://schemas.microsoft.com/office/powerpoint/2010/main" val="37622399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1299158" y="140677"/>
          <a:ext cx="9739291" cy="6335576"/>
        </p:xfrm>
        <a:graphic>
          <a:graphicData uri="http://schemas.openxmlformats.org/drawingml/2006/table">
            <a:tbl>
              <a:tblPr firstRow="1" bandRow="1">
                <a:tableStyleId>{5C22544A-7EE6-4342-B048-85BDC9FD1C3A}</a:tableStyleId>
              </a:tblPr>
              <a:tblGrid>
                <a:gridCol w="3003639"/>
                <a:gridCol w="1262130"/>
                <a:gridCol w="5473522"/>
              </a:tblGrid>
              <a:tr h="437882">
                <a:tc>
                  <a:txBody>
                    <a:bodyPr/>
                    <a:lstStyle/>
                    <a:p>
                      <a:endParaRPr lang="en-US" dirty="0"/>
                    </a:p>
                  </a:txBody>
                  <a:tcPr/>
                </a:tc>
                <a:tc>
                  <a:txBody>
                    <a:bodyPr/>
                    <a:lstStyle/>
                    <a:p>
                      <a:r>
                        <a:rPr lang="en-US" dirty="0" smtClean="0"/>
                        <a:t>PORTS</a:t>
                      </a:r>
                      <a:endParaRPr lang="en-US" dirty="0"/>
                    </a:p>
                  </a:txBody>
                  <a:tcPr/>
                </a:tc>
                <a:tc>
                  <a:txBody>
                    <a:bodyPr/>
                    <a:lstStyle/>
                    <a:p>
                      <a:endParaRPr lang="en-US" dirty="0"/>
                    </a:p>
                  </a:txBody>
                  <a:tcPr/>
                </a:tc>
              </a:tr>
              <a:tr h="2043098">
                <a:tc>
                  <a:txBody>
                    <a:bodyPr/>
                    <a:lstStyle/>
                    <a:p>
                      <a:endParaRPr lang="en-US" dirty="0"/>
                    </a:p>
                  </a:txBody>
                  <a:tcPr/>
                </a:tc>
                <a:tc>
                  <a:txBody>
                    <a:bodyPr/>
                    <a:lstStyle/>
                    <a:p>
                      <a:r>
                        <a:rPr lang="en-US" dirty="0" smtClean="0"/>
                        <a:t>SERIAL</a:t>
                      </a:r>
                      <a:endParaRPr lang="en-US" dirty="0"/>
                    </a:p>
                  </a:txBody>
                  <a:tcPr/>
                </a:tc>
                <a:tc>
                  <a:txBody>
                    <a:bodyPr/>
                    <a:lstStyle/>
                    <a:p>
                      <a:pPr marL="285750" indent="-285750">
                        <a:buFont typeface="Arial" panose="020B0604020202020204" pitchFamily="34" charset="0"/>
                        <a:buChar char="•"/>
                      </a:pPr>
                      <a:r>
                        <a:rPr lang="en-US" dirty="0" smtClean="0"/>
                        <a:t>9 pin connector to connect serial mouse.</a:t>
                      </a:r>
                    </a:p>
                    <a:p>
                      <a:pPr marL="285750" indent="-285750">
                        <a:buFont typeface="Arial" panose="020B0604020202020204" pitchFamily="34" charset="0"/>
                        <a:buChar char="•"/>
                      </a:pPr>
                      <a:r>
                        <a:rPr lang="en-US" dirty="0" smtClean="0"/>
                        <a:t>Allow</a:t>
                      </a:r>
                      <a:r>
                        <a:rPr lang="en-US" baseline="0" dirty="0" smtClean="0"/>
                        <a:t> only 1 bit at a time.</a:t>
                      </a:r>
                    </a:p>
                    <a:p>
                      <a:pPr marL="285750" indent="-285750">
                        <a:buFont typeface="Arial" panose="020B0604020202020204" pitchFamily="34" charset="0"/>
                        <a:buChar char="•"/>
                      </a:pPr>
                      <a:r>
                        <a:rPr lang="en-US" baseline="0" dirty="0" smtClean="0"/>
                        <a:t>Used to connect communication device (COM Port).</a:t>
                      </a:r>
                    </a:p>
                    <a:p>
                      <a:pPr marL="285750" indent="-285750">
                        <a:buFont typeface="Arial" panose="020B0604020202020204" pitchFamily="34" charset="0"/>
                        <a:buChar char="•"/>
                      </a:pPr>
                      <a:r>
                        <a:rPr lang="en-US" baseline="0" dirty="0" smtClean="0"/>
                        <a:t>Maximum data rate is 115 Kbps.</a:t>
                      </a:r>
                      <a:endParaRPr lang="en-US" dirty="0"/>
                    </a:p>
                  </a:txBody>
                  <a:tcPr/>
                </a:tc>
              </a:tr>
              <a:tr h="1842916">
                <a:tc>
                  <a:txBody>
                    <a:bodyPr/>
                    <a:lstStyle/>
                    <a:p>
                      <a:endParaRPr lang="en-US"/>
                    </a:p>
                  </a:txBody>
                  <a:tcPr/>
                </a:tc>
                <a:tc>
                  <a:txBody>
                    <a:bodyPr/>
                    <a:lstStyle/>
                    <a:p>
                      <a:r>
                        <a:rPr lang="en-US" dirty="0" smtClean="0"/>
                        <a:t>PARALLEL</a:t>
                      </a:r>
                      <a:endParaRPr lang="en-US" dirty="0"/>
                    </a:p>
                  </a:txBody>
                  <a:tcPr/>
                </a:tc>
                <a:tc>
                  <a:txBody>
                    <a:bodyPr/>
                    <a:lstStyle/>
                    <a:p>
                      <a:pPr marL="285750" indent="-285750">
                        <a:buFont typeface="Arial" panose="020B0604020202020204" pitchFamily="34" charset="0"/>
                        <a:buChar char="•"/>
                      </a:pPr>
                      <a:r>
                        <a:rPr lang="en-US" dirty="0" smtClean="0"/>
                        <a:t>Allow</a:t>
                      </a:r>
                      <a:r>
                        <a:rPr lang="en-US" baseline="0" dirty="0" smtClean="0"/>
                        <a:t> 1 byte (8 bit) at a time.</a:t>
                      </a:r>
                    </a:p>
                    <a:p>
                      <a:pPr marL="285750" indent="-285750">
                        <a:buFont typeface="Arial" panose="020B0604020202020204" pitchFamily="34" charset="0"/>
                        <a:buChar char="•"/>
                      </a:pPr>
                      <a:r>
                        <a:rPr lang="en-US" baseline="0" dirty="0" smtClean="0"/>
                        <a:t>25 pin female port to connect printer, scanner and external devices.</a:t>
                      </a:r>
                    </a:p>
                    <a:p>
                      <a:pPr marL="285750" indent="-285750">
                        <a:buFont typeface="Arial" panose="020B0604020202020204" pitchFamily="34" charset="0"/>
                        <a:buChar char="•"/>
                      </a:pPr>
                      <a:r>
                        <a:rPr lang="en-US" baseline="0" dirty="0" smtClean="0"/>
                        <a:t>It moves data at speed of about 1 Mbps.</a:t>
                      </a:r>
                    </a:p>
                    <a:p>
                      <a:pPr marL="285750" indent="-285750">
                        <a:buFont typeface="Arial" panose="020B0604020202020204" pitchFamily="34" charset="0"/>
                        <a:buChar char="•"/>
                      </a:pPr>
                      <a:endParaRPr lang="en-US" dirty="0"/>
                    </a:p>
                  </a:txBody>
                  <a:tcPr/>
                </a:tc>
              </a:tr>
              <a:tr h="1430170">
                <a:tc>
                  <a:txBody>
                    <a:bodyPr/>
                    <a:lstStyle/>
                    <a:p>
                      <a:endParaRPr lang="en-US" dirty="0"/>
                    </a:p>
                  </a:txBody>
                  <a:tcPr/>
                </a:tc>
                <a:tc>
                  <a:txBody>
                    <a:bodyPr/>
                    <a:lstStyle/>
                    <a:p>
                      <a:r>
                        <a:rPr lang="en-US" dirty="0" smtClean="0"/>
                        <a:t>USB </a:t>
                      </a:r>
                      <a:endParaRPr lang="en-US" dirty="0"/>
                    </a:p>
                  </a:txBody>
                  <a:tcPr/>
                </a:tc>
                <a:tc>
                  <a:txBody>
                    <a:bodyPr/>
                    <a:lstStyle/>
                    <a:p>
                      <a:pPr marL="285750" indent="-285750">
                        <a:buFont typeface="Arial" panose="020B0604020202020204" pitchFamily="34" charset="0"/>
                        <a:buChar char="•"/>
                      </a:pPr>
                      <a:r>
                        <a:rPr lang="en-US" dirty="0" smtClean="0"/>
                        <a:t>Universal</a:t>
                      </a:r>
                      <a:r>
                        <a:rPr lang="en-US" baseline="0" dirty="0" smtClean="0"/>
                        <a:t> Serial Bus.</a:t>
                      </a:r>
                    </a:p>
                    <a:p>
                      <a:pPr marL="285750" indent="-285750">
                        <a:buFont typeface="Arial" panose="020B0604020202020204" pitchFamily="34" charset="0"/>
                        <a:buChar char="•"/>
                      </a:pPr>
                      <a:r>
                        <a:rPr lang="en-US" baseline="0" dirty="0" smtClean="0"/>
                        <a:t>Supports upto 127 devices.</a:t>
                      </a:r>
                    </a:p>
                    <a:p>
                      <a:pPr marL="285750" indent="-285750">
                        <a:buFont typeface="Arial" panose="020B0604020202020204" pitchFamily="34" charset="0"/>
                        <a:buChar char="•"/>
                      </a:pPr>
                      <a:r>
                        <a:rPr lang="en-US" baseline="0" dirty="0" smtClean="0"/>
                        <a:t>Formerly with 1.2 Mbps, it was improved to full speed, 12 Mbps. (USB 2.0 – more than 400 Mbps)</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endParaRPr lang="en-US" dirty="0"/>
                    </a:p>
                  </a:txBody>
                  <a:tcPr/>
                </a:tc>
              </a:tr>
            </a:tbl>
          </a:graphicData>
        </a:graphic>
      </p:graphicFrame>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067" t="5938" r="1977" b="11104"/>
          <a:stretch/>
        </p:blipFill>
        <p:spPr>
          <a:xfrm>
            <a:off x="1687983" y="694468"/>
            <a:ext cx="2125417" cy="1837492"/>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7073" t="18404" r="10626" b="31455"/>
          <a:stretch/>
        </p:blipFill>
        <p:spPr>
          <a:xfrm>
            <a:off x="1687983" y="2784777"/>
            <a:ext cx="2167099" cy="1502897"/>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14540" b="11841"/>
          <a:stretch/>
        </p:blipFill>
        <p:spPr>
          <a:xfrm>
            <a:off x="1801694" y="4686919"/>
            <a:ext cx="1897993" cy="1662766"/>
          </a:xfrm>
          <a:prstGeom prst="rect">
            <a:avLst/>
          </a:prstGeom>
        </p:spPr>
      </p:pic>
    </p:spTree>
    <p:extLst>
      <p:ext uri="{BB962C8B-B14F-4D97-AF65-F5344CB8AC3E}">
        <p14:creationId xmlns:p14="http://schemas.microsoft.com/office/powerpoint/2010/main" val="1739770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BLOCK DIAGRAM OF A COMPUTER</a:t>
            </a:r>
          </a:p>
        </p:txBody>
      </p:sp>
      <p:pic>
        <p:nvPicPr>
          <p:cNvPr id="4" name="Content Placeholder 4" descr="Image result for block diagram of a computer system"/>
          <p:cNvPicPr>
            <a:picLocks/>
          </p:cNvPicPr>
          <p:nvPr/>
        </p:nvPicPr>
        <p:blipFill>
          <a:blip r:embed="rId2"/>
          <a:srcRect/>
          <a:stretch>
            <a:fillRect/>
          </a:stretch>
        </p:blipFill>
        <p:spPr bwMode="auto">
          <a:xfrm>
            <a:off x="1983404" y="1828800"/>
            <a:ext cx="7865772" cy="4124727"/>
          </a:xfrm>
          <a:prstGeom prst="rect">
            <a:avLst/>
          </a:prstGeom>
          <a:noFill/>
          <a:ln w="9525">
            <a:noFill/>
            <a:miter lim="800000"/>
            <a:headEnd/>
            <a:tailEnd/>
          </a:ln>
        </p:spPr>
      </p:pic>
    </p:spTree>
    <p:extLst>
      <p:ext uri="{BB962C8B-B14F-4D97-AF65-F5344CB8AC3E}">
        <p14:creationId xmlns:p14="http://schemas.microsoft.com/office/powerpoint/2010/main" val="1563225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76775" y="210380"/>
            <a:ext cx="10515600" cy="1325563"/>
          </a:xfrm>
        </p:spPr>
        <p:txBody>
          <a:bodyPr/>
          <a:lstStyle/>
          <a:p>
            <a:r>
              <a:rPr lang="en-US" b="1" dirty="0" smtClean="0">
                <a:solidFill>
                  <a:srgbClr val="2B0A3D"/>
                </a:solidFill>
                <a:latin typeface="Calibri" panose="020F0502020204030204" pitchFamily="34" charset="0"/>
              </a:rPr>
              <a:t>BIOS</a:t>
            </a:r>
            <a:endParaRPr lang="en-US" b="1" dirty="0">
              <a:solidFill>
                <a:srgbClr val="2B0A3D"/>
              </a:solidFill>
              <a:latin typeface="Calibri" panose="020F0502020204030204" pitchFamily="34" charset="0"/>
            </a:endParaRPr>
          </a:p>
        </p:txBody>
      </p:sp>
      <p:sp>
        <p:nvSpPr>
          <p:cNvPr id="5" name="Content Placeholder 4"/>
          <p:cNvSpPr>
            <a:spLocks noGrp="1"/>
          </p:cNvSpPr>
          <p:nvPr>
            <p:ph idx="4294967295"/>
          </p:nvPr>
        </p:nvSpPr>
        <p:spPr>
          <a:xfrm>
            <a:off x="576775" y="1535943"/>
            <a:ext cx="7654925" cy="4351337"/>
          </a:xfrm>
        </p:spPr>
        <p:txBody>
          <a:bodyPr>
            <a:normAutofit lnSpcReduction="10000"/>
          </a:bodyPr>
          <a:lstStyle/>
          <a:p>
            <a:pPr algn="just"/>
            <a:r>
              <a:rPr lang="en-US" dirty="0" smtClean="0"/>
              <a:t>BASIC INPUT OUTPUT SYSTEM</a:t>
            </a:r>
          </a:p>
          <a:p>
            <a:pPr algn="just"/>
            <a:endParaRPr lang="en-US" dirty="0" smtClean="0"/>
          </a:p>
          <a:p>
            <a:pPr algn="just"/>
            <a:r>
              <a:rPr lang="en-US" dirty="0" smtClean="0"/>
              <a:t>During the startup process, information about the hardware is provided by a microchip on the motherboards called the BIOS.</a:t>
            </a:r>
          </a:p>
          <a:p>
            <a:pPr algn="just"/>
            <a:endParaRPr lang="en-US" dirty="0"/>
          </a:p>
          <a:p>
            <a:pPr algn="just"/>
            <a:r>
              <a:rPr lang="en-US" dirty="0" smtClean="0"/>
              <a:t>It is a firmware – in between hardware and software.</a:t>
            </a:r>
          </a:p>
          <a:p>
            <a:pPr algn="just"/>
            <a:endParaRPr lang="en-US" dirty="0"/>
          </a:p>
          <a:p>
            <a:pPr algn="just"/>
            <a:r>
              <a:rPr lang="en-US" dirty="0" smtClean="0"/>
              <a:t>BIOS is stored on ROM chips on the motherboard.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239" y="2318616"/>
            <a:ext cx="3156356" cy="2364220"/>
          </a:xfrm>
          <a:prstGeom prst="rect">
            <a:avLst/>
          </a:prstGeom>
        </p:spPr>
      </p:pic>
    </p:spTree>
    <p:extLst>
      <p:ext uri="{BB962C8B-B14F-4D97-AF65-F5344CB8AC3E}">
        <p14:creationId xmlns:p14="http://schemas.microsoft.com/office/powerpoint/2010/main" val="26988880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5654" y="246844"/>
            <a:ext cx="10515600" cy="1325563"/>
          </a:xfrm>
        </p:spPr>
        <p:txBody>
          <a:bodyPr/>
          <a:lstStyle/>
          <a:p>
            <a:r>
              <a:rPr lang="en-US" b="1" dirty="0" smtClean="0">
                <a:solidFill>
                  <a:srgbClr val="2B0A3D"/>
                </a:solidFill>
                <a:latin typeface="+mn-lt"/>
              </a:rPr>
              <a:t>Working of BIOS</a:t>
            </a:r>
            <a:endParaRPr lang="en-US" b="1" dirty="0">
              <a:solidFill>
                <a:srgbClr val="2B0A3D"/>
              </a:solidFill>
              <a:latin typeface="+mn-lt"/>
            </a:endParaRPr>
          </a:p>
        </p:txBody>
      </p:sp>
      <p:sp>
        <p:nvSpPr>
          <p:cNvPr id="3" name="Content Placeholder 2"/>
          <p:cNvSpPr>
            <a:spLocks noGrp="1"/>
          </p:cNvSpPr>
          <p:nvPr>
            <p:ph idx="4294967295"/>
          </p:nvPr>
        </p:nvSpPr>
        <p:spPr>
          <a:xfrm>
            <a:off x="209136" y="1572407"/>
            <a:ext cx="10688637" cy="4351338"/>
          </a:xfrm>
        </p:spPr>
        <p:txBody>
          <a:bodyPr>
            <a:normAutofit fontScale="92500"/>
          </a:bodyPr>
          <a:lstStyle/>
          <a:p>
            <a:pPr marL="0" indent="0">
              <a:buNone/>
            </a:pPr>
            <a:r>
              <a:rPr lang="en-US" dirty="0"/>
              <a:t>When </a:t>
            </a:r>
            <a:r>
              <a:rPr lang="en-US" dirty="0" smtClean="0"/>
              <a:t>we </a:t>
            </a:r>
            <a:r>
              <a:rPr lang="en-US" dirty="0"/>
              <a:t>turn on your computer, the BIOS does several </a:t>
            </a:r>
            <a:r>
              <a:rPr lang="en-US" dirty="0" smtClean="0"/>
              <a:t>things (in sequence) :</a:t>
            </a:r>
          </a:p>
          <a:p>
            <a:pPr marL="0" indent="0">
              <a:buNone/>
            </a:pPr>
            <a:endParaRPr lang="en-US" dirty="0" smtClean="0"/>
          </a:p>
          <a:p>
            <a:pPr marL="514350" indent="-514350">
              <a:buFont typeface="+mj-lt"/>
              <a:buAutoNum type="arabicPeriod"/>
            </a:pPr>
            <a:r>
              <a:rPr lang="en-US" dirty="0"/>
              <a:t>Check the </a:t>
            </a:r>
            <a:r>
              <a:rPr lang="en-US" b="1" dirty="0"/>
              <a:t>CMOS</a:t>
            </a:r>
            <a:r>
              <a:rPr lang="en-US" dirty="0"/>
              <a:t> Setup for custom settings</a:t>
            </a:r>
          </a:p>
          <a:p>
            <a:pPr marL="514350" indent="-514350">
              <a:buFont typeface="+mj-lt"/>
              <a:buAutoNum type="arabicPeriod"/>
            </a:pPr>
            <a:r>
              <a:rPr lang="en-US" dirty="0"/>
              <a:t>Load the interrupt handlers and device drivers</a:t>
            </a:r>
          </a:p>
          <a:p>
            <a:pPr marL="514350" indent="-514350">
              <a:buFont typeface="+mj-lt"/>
              <a:buAutoNum type="arabicPeriod"/>
            </a:pPr>
            <a:r>
              <a:rPr lang="en-US" dirty="0"/>
              <a:t>Initialize registers and power management</a:t>
            </a:r>
          </a:p>
          <a:p>
            <a:pPr marL="514350" indent="-514350">
              <a:buFont typeface="+mj-lt"/>
              <a:buAutoNum type="arabicPeriod"/>
            </a:pPr>
            <a:r>
              <a:rPr lang="en-US" dirty="0"/>
              <a:t>Perform the power-on self-test (</a:t>
            </a:r>
            <a:r>
              <a:rPr lang="en-US" b="1" dirty="0"/>
              <a:t>POST</a:t>
            </a:r>
            <a:r>
              <a:rPr lang="en-US" dirty="0"/>
              <a:t>)</a:t>
            </a:r>
          </a:p>
          <a:p>
            <a:pPr marL="514350" indent="-514350">
              <a:buFont typeface="+mj-lt"/>
              <a:buAutoNum type="arabicPeriod"/>
            </a:pPr>
            <a:r>
              <a:rPr lang="en-US" dirty="0"/>
              <a:t>Display system settings</a:t>
            </a:r>
          </a:p>
          <a:p>
            <a:pPr marL="514350" indent="-514350">
              <a:buFont typeface="+mj-lt"/>
              <a:buAutoNum type="arabicPeriod"/>
            </a:pPr>
            <a:r>
              <a:rPr lang="en-US" dirty="0"/>
              <a:t>Determine which devices are bootable</a:t>
            </a:r>
          </a:p>
          <a:p>
            <a:pPr marL="514350" indent="-514350">
              <a:buFont typeface="+mj-lt"/>
              <a:buAutoNum type="arabicPeriod"/>
            </a:pPr>
            <a:r>
              <a:rPr lang="en-US" dirty="0"/>
              <a:t>Initiate the </a:t>
            </a:r>
            <a:r>
              <a:rPr lang="en-US" b="1" dirty="0"/>
              <a:t>bootstrap</a:t>
            </a:r>
            <a:r>
              <a:rPr lang="en-US" dirty="0"/>
              <a:t> sequence</a:t>
            </a:r>
          </a:p>
          <a:p>
            <a:pPr marL="0" indent="0">
              <a:buNone/>
            </a:pPr>
            <a:endParaRPr lang="en-US" dirty="0"/>
          </a:p>
        </p:txBody>
      </p:sp>
    </p:spTree>
    <p:extLst>
      <p:ext uri="{BB962C8B-B14F-4D97-AF65-F5344CB8AC3E}">
        <p14:creationId xmlns:p14="http://schemas.microsoft.com/office/powerpoint/2010/main" val="23968755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2725"/>
            <a:ext cx="10515600" cy="1325563"/>
          </a:xfrm>
        </p:spPr>
        <p:txBody>
          <a:bodyPr/>
          <a:lstStyle/>
          <a:p>
            <a:r>
              <a:rPr lang="en-US" b="1" dirty="0" smtClean="0">
                <a:latin typeface="+mn-lt"/>
              </a:rPr>
              <a:t>BIOS Screen</a:t>
            </a:r>
            <a:endParaRPr lang="en-US" b="1" dirty="0">
              <a:latin typeface="+mn-lt"/>
            </a:endParaRPr>
          </a:p>
        </p:txBody>
      </p:sp>
      <p:sp>
        <p:nvSpPr>
          <p:cNvPr id="5" name="TextBox 4"/>
          <p:cNvSpPr txBox="1"/>
          <p:nvPr/>
        </p:nvSpPr>
        <p:spPr>
          <a:xfrm>
            <a:off x="152400" y="1427016"/>
            <a:ext cx="3823855" cy="4493538"/>
          </a:xfrm>
          <a:prstGeom prst="rect">
            <a:avLst/>
          </a:prstGeom>
          <a:noFill/>
        </p:spPr>
        <p:txBody>
          <a:bodyPr wrap="square" rtlCol="0">
            <a:spAutoFit/>
          </a:bodyPr>
          <a:lstStyle/>
          <a:p>
            <a:r>
              <a:rPr lang="en-US" sz="2600" dirty="0" smtClean="0">
                <a:solidFill>
                  <a:prstClr val="black"/>
                </a:solidFill>
              </a:rPr>
              <a:t>To enter the CMOS Setup, you must press a certain key or combination of keys during the initial startup sequence. Most systems use </a:t>
            </a:r>
            <a:r>
              <a:rPr lang="en-US" sz="2600" b="1" dirty="0" smtClean="0">
                <a:solidFill>
                  <a:prstClr val="black"/>
                </a:solidFill>
              </a:rPr>
              <a:t>Esc, Del, F1, F2, Ctrl-Esc or Ctrl-Alt-Esc </a:t>
            </a:r>
            <a:r>
              <a:rPr lang="en-US" sz="2600" dirty="0" smtClean="0">
                <a:solidFill>
                  <a:prstClr val="black"/>
                </a:solidFill>
              </a:rPr>
              <a:t>to enter setup. There is usually a line of text at the bottom of the display that tells you </a:t>
            </a:r>
            <a:r>
              <a:rPr lang="en-US" sz="2600" b="1" dirty="0" smtClean="0">
                <a:solidFill>
                  <a:prstClr val="black"/>
                </a:solidFill>
              </a:rPr>
              <a:t>Press ___ to Enter Setup</a:t>
            </a:r>
            <a:r>
              <a:rPr lang="en-US" sz="2600" dirty="0" smtClean="0">
                <a:solidFill>
                  <a:prstClr val="black"/>
                </a:solidFill>
              </a:rPr>
              <a:t>.</a:t>
            </a:r>
            <a:endParaRPr lang="en-US" sz="2600" dirty="0">
              <a:solidFill>
                <a:prstClr val="black"/>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938" y="619515"/>
            <a:ext cx="7263684" cy="5835811"/>
          </a:xfrm>
          <a:prstGeom prst="rect">
            <a:avLst/>
          </a:prstGeom>
        </p:spPr>
      </p:pic>
    </p:spTree>
    <p:extLst>
      <p:ext uri="{BB962C8B-B14F-4D97-AF65-F5344CB8AC3E}">
        <p14:creationId xmlns:p14="http://schemas.microsoft.com/office/powerpoint/2010/main" val="35671738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4372" y="152400"/>
            <a:ext cx="10058400" cy="1325563"/>
          </a:xfrm>
        </p:spPr>
        <p:txBody>
          <a:bodyPr/>
          <a:lstStyle/>
          <a:p>
            <a:r>
              <a:rPr lang="en-US" b="1" dirty="0" smtClean="0">
                <a:latin typeface="+mn-lt"/>
              </a:rPr>
              <a:t>BIOS Settings</a:t>
            </a:r>
            <a:endParaRPr lang="en-US" b="1" dirty="0">
              <a:latin typeface="+mn-lt"/>
            </a:endParaRPr>
          </a:p>
        </p:txBody>
      </p:sp>
      <p:sp>
        <p:nvSpPr>
          <p:cNvPr id="3" name="Content Placeholder 2"/>
          <p:cNvSpPr>
            <a:spLocks noGrp="1"/>
          </p:cNvSpPr>
          <p:nvPr>
            <p:ph idx="4294967295"/>
          </p:nvPr>
        </p:nvSpPr>
        <p:spPr>
          <a:xfrm>
            <a:off x="457200" y="1600200"/>
            <a:ext cx="10058400" cy="5735637"/>
          </a:xfrm>
        </p:spPr>
        <p:txBody>
          <a:bodyPr>
            <a:normAutofit/>
          </a:bodyPr>
          <a:lstStyle/>
          <a:p>
            <a:pPr marL="0" indent="0" algn="just">
              <a:buNone/>
            </a:pPr>
            <a:r>
              <a:rPr lang="en-US" sz="2400" dirty="0" smtClean="0"/>
              <a:t>Once you have entered setup, you will see a set of text screens with a number of options. Some of these are standard, while others vary according to the BIOS manufacturer. Common options include:</a:t>
            </a:r>
          </a:p>
          <a:p>
            <a:pPr marL="0" indent="0" algn="just">
              <a:buNone/>
            </a:pPr>
            <a:endParaRPr lang="en-US" sz="2400" dirty="0" smtClean="0"/>
          </a:p>
          <a:p>
            <a:pPr algn="just">
              <a:lnSpc>
                <a:spcPct val="120000"/>
              </a:lnSpc>
            </a:pPr>
            <a:r>
              <a:rPr lang="en-US" sz="2400" b="1" dirty="0" smtClean="0"/>
              <a:t>System Time/Date</a:t>
            </a:r>
            <a:r>
              <a:rPr lang="en-US" sz="2400" dirty="0" smtClean="0"/>
              <a:t> - Set the system time and date</a:t>
            </a:r>
          </a:p>
          <a:p>
            <a:pPr algn="just">
              <a:lnSpc>
                <a:spcPct val="120000"/>
              </a:lnSpc>
            </a:pPr>
            <a:r>
              <a:rPr lang="en-US" sz="2400" b="1" dirty="0" smtClean="0"/>
              <a:t>Boot Sequence</a:t>
            </a:r>
            <a:r>
              <a:rPr lang="en-US" sz="2400" dirty="0" smtClean="0"/>
              <a:t> - The order that BIOS will try to load the operating system</a:t>
            </a:r>
          </a:p>
          <a:p>
            <a:pPr algn="just">
              <a:lnSpc>
                <a:spcPct val="120000"/>
              </a:lnSpc>
            </a:pPr>
            <a:r>
              <a:rPr lang="en-US" sz="2400" b="1" dirty="0" smtClean="0"/>
              <a:t>Plug and Play</a:t>
            </a:r>
            <a:r>
              <a:rPr lang="en-US" sz="2400" dirty="0" smtClean="0"/>
              <a:t> - A standard for auto-detecting connected devices; should be set to "Yes" if your computer and operating system both support it</a:t>
            </a:r>
          </a:p>
          <a:p>
            <a:pPr marL="0" indent="0">
              <a:buNone/>
            </a:pPr>
            <a:endParaRPr lang="en-US" sz="2400" dirty="0" smtClean="0"/>
          </a:p>
        </p:txBody>
      </p:sp>
    </p:spTree>
    <p:extLst>
      <p:ext uri="{BB962C8B-B14F-4D97-AF65-F5344CB8AC3E}">
        <p14:creationId xmlns:p14="http://schemas.microsoft.com/office/powerpoint/2010/main" val="12103939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7114" y="900332"/>
            <a:ext cx="9495693" cy="4893647"/>
          </a:xfrm>
          <a:prstGeom prst="rect">
            <a:avLst/>
          </a:prstGeom>
        </p:spPr>
        <p:txBody>
          <a:bodyPr wrap="square">
            <a:spAutoFit/>
          </a:bodyPr>
          <a:lstStyle/>
          <a:p>
            <a:pPr marL="285750" indent="-285750" algn="just">
              <a:buFont typeface="Arial" panose="020B0604020202020204" pitchFamily="34" charset="0"/>
              <a:buChar char="•"/>
            </a:pPr>
            <a:r>
              <a:rPr lang="en-US" sz="2400" b="1" dirty="0" smtClean="0">
                <a:solidFill>
                  <a:prstClr val="black"/>
                </a:solidFill>
              </a:rPr>
              <a:t>Mouse/Keyboard</a:t>
            </a:r>
            <a:r>
              <a:rPr lang="en-US" sz="2400" dirty="0" smtClean="0">
                <a:solidFill>
                  <a:prstClr val="black"/>
                </a:solidFill>
              </a:rPr>
              <a:t> - "Enable </a:t>
            </a:r>
            <a:r>
              <a:rPr lang="en-US" sz="2400" dirty="0" err="1" smtClean="0">
                <a:solidFill>
                  <a:prstClr val="black"/>
                </a:solidFill>
              </a:rPr>
              <a:t>Num</a:t>
            </a:r>
            <a:r>
              <a:rPr lang="en-US" sz="2400" dirty="0" smtClean="0">
                <a:solidFill>
                  <a:prstClr val="black"/>
                </a:solidFill>
              </a:rPr>
              <a:t> Lock," "Enable the Keyboard," "Auto-Detect Mouse"...</a:t>
            </a:r>
          </a:p>
          <a:p>
            <a:pPr marL="285750" indent="-285750" algn="just">
              <a:buFont typeface="Arial" panose="020B0604020202020204" pitchFamily="34" charset="0"/>
              <a:buChar char="•"/>
            </a:pPr>
            <a:endParaRPr lang="en-US" sz="2400" b="1" dirty="0" smtClean="0">
              <a:solidFill>
                <a:prstClr val="black"/>
              </a:solidFill>
            </a:endParaRPr>
          </a:p>
          <a:p>
            <a:pPr marL="285750" indent="-285750" algn="just">
              <a:buFont typeface="Arial" panose="020B0604020202020204" pitchFamily="34" charset="0"/>
              <a:buChar char="•"/>
            </a:pPr>
            <a:r>
              <a:rPr lang="en-US" sz="2400" b="1" dirty="0" smtClean="0">
                <a:solidFill>
                  <a:prstClr val="black"/>
                </a:solidFill>
              </a:rPr>
              <a:t>Drive Configuration </a:t>
            </a:r>
            <a:r>
              <a:rPr lang="en-US" sz="2400" dirty="0" smtClean="0">
                <a:solidFill>
                  <a:prstClr val="black"/>
                </a:solidFill>
              </a:rPr>
              <a:t>- Configure hard drives, CD-ROM and floppy drives</a:t>
            </a:r>
          </a:p>
          <a:p>
            <a:pPr marL="285750" indent="-285750" algn="just">
              <a:buFont typeface="Arial" panose="020B0604020202020204" pitchFamily="34" charset="0"/>
              <a:buChar char="•"/>
            </a:pPr>
            <a:endParaRPr lang="en-US" sz="2400" dirty="0" smtClean="0">
              <a:solidFill>
                <a:prstClr val="black"/>
              </a:solidFill>
            </a:endParaRPr>
          </a:p>
          <a:p>
            <a:pPr marL="285750" indent="-285750" algn="just">
              <a:buFont typeface="Arial" panose="020B0604020202020204" pitchFamily="34" charset="0"/>
              <a:buChar char="•"/>
            </a:pPr>
            <a:r>
              <a:rPr lang="en-US" sz="2400" b="1" dirty="0" smtClean="0">
                <a:solidFill>
                  <a:prstClr val="black"/>
                </a:solidFill>
              </a:rPr>
              <a:t>Memory</a:t>
            </a:r>
            <a:r>
              <a:rPr lang="en-US" sz="2400" dirty="0" smtClean="0">
                <a:solidFill>
                  <a:prstClr val="black"/>
                </a:solidFill>
              </a:rPr>
              <a:t> - Direct the BIOS to shadow to a specific memory address</a:t>
            </a:r>
          </a:p>
          <a:p>
            <a:pPr marL="285750" indent="-285750" algn="just">
              <a:buFont typeface="Arial" panose="020B0604020202020204" pitchFamily="34" charset="0"/>
              <a:buChar char="•"/>
            </a:pPr>
            <a:endParaRPr lang="en-US" sz="2400" dirty="0" smtClean="0">
              <a:solidFill>
                <a:prstClr val="black"/>
              </a:solidFill>
            </a:endParaRPr>
          </a:p>
          <a:p>
            <a:pPr marL="285750" indent="-285750" algn="just">
              <a:buFont typeface="Arial" panose="020B0604020202020204" pitchFamily="34" charset="0"/>
              <a:buChar char="•"/>
            </a:pPr>
            <a:r>
              <a:rPr lang="en-US" sz="2400" b="1" dirty="0" smtClean="0">
                <a:solidFill>
                  <a:prstClr val="black"/>
                </a:solidFill>
              </a:rPr>
              <a:t>Security</a:t>
            </a:r>
            <a:r>
              <a:rPr lang="en-US" sz="2400" dirty="0" smtClean="0">
                <a:solidFill>
                  <a:prstClr val="black"/>
                </a:solidFill>
              </a:rPr>
              <a:t> - Set a password for accessing the computer</a:t>
            </a:r>
          </a:p>
          <a:p>
            <a:pPr marL="285750" indent="-285750" algn="just">
              <a:buFont typeface="Arial" panose="020B0604020202020204" pitchFamily="34" charset="0"/>
              <a:buChar char="•"/>
            </a:pPr>
            <a:endParaRPr lang="en-US" sz="2400" dirty="0" smtClean="0">
              <a:solidFill>
                <a:prstClr val="black"/>
              </a:solidFill>
            </a:endParaRPr>
          </a:p>
          <a:p>
            <a:pPr marL="285750" indent="-285750" algn="just">
              <a:buFont typeface="Arial" panose="020B0604020202020204" pitchFamily="34" charset="0"/>
              <a:buChar char="•"/>
            </a:pPr>
            <a:r>
              <a:rPr lang="en-US" sz="2400" b="1" dirty="0" smtClean="0">
                <a:solidFill>
                  <a:prstClr val="black"/>
                </a:solidFill>
              </a:rPr>
              <a:t>Power Management </a:t>
            </a:r>
            <a:r>
              <a:rPr lang="en-US" sz="2400" dirty="0" smtClean="0">
                <a:solidFill>
                  <a:prstClr val="black"/>
                </a:solidFill>
              </a:rPr>
              <a:t>- Select whether to use power management, as well as set the amount of time for standby and suspend</a:t>
            </a:r>
          </a:p>
          <a:p>
            <a:pPr marL="285750" indent="-285750" algn="just">
              <a:buFont typeface="Arial" panose="020B0604020202020204" pitchFamily="34" charset="0"/>
              <a:buChar char="•"/>
            </a:pPr>
            <a:endParaRPr lang="en-US" sz="2400" dirty="0" smtClean="0">
              <a:solidFill>
                <a:prstClr val="black"/>
              </a:solidFill>
            </a:endParaRPr>
          </a:p>
          <a:p>
            <a:pPr marL="285750" indent="-285750" algn="just">
              <a:buFont typeface="Arial" panose="020B0604020202020204" pitchFamily="34" charset="0"/>
              <a:buChar char="•"/>
            </a:pPr>
            <a:r>
              <a:rPr lang="en-US" sz="2400" b="1" dirty="0" smtClean="0">
                <a:solidFill>
                  <a:prstClr val="black"/>
                </a:solidFill>
              </a:rPr>
              <a:t>Exit</a:t>
            </a:r>
            <a:r>
              <a:rPr lang="en-US" sz="2400" dirty="0" smtClean="0">
                <a:solidFill>
                  <a:prstClr val="black"/>
                </a:solidFill>
              </a:rPr>
              <a:t> - Save your changes, discard your changes or restore default settings</a:t>
            </a:r>
            <a:endParaRPr lang="en-US" sz="2400" dirty="0">
              <a:solidFill>
                <a:prstClr val="black"/>
              </a:solidFill>
            </a:endParaRPr>
          </a:p>
        </p:txBody>
      </p:sp>
    </p:spTree>
    <p:extLst>
      <p:ext uri="{BB962C8B-B14F-4D97-AF65-F5344CB8AC3E}">
        <p14:creationId xmlns:p14="http://schemas.microsoft.com/office/powerpoint/2010/main" val="4247916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b="1" dirty="0" smtClean="0">
                <a:solidFill>
                  <a:srgbClr val="0070AD"/>
                </a:solidFill>
              </a:rPr>
              <a:t>SIMM</a:t>
            </a:r>
            <a:endParaRPr lang="en-US" b="1" dirty="0">
              <a:solidFill>
                <a:srgbClr val="0070AD"/>
              </a:solidFill>
            </a:endParaRPr>
          </a:p>
        </p:txBody>
      </p:sp>
      <p:sp>
        <p:nvSpPr>
          <p:cNvPr id="3" name="TextBox 2"/>
          <p:cNvSpPr txBox="1"/>
          <p:nvPr/>
        </p:nvSpPr>
        <p:spPr>
          <a:xfrm>
            <a:off x="685800" y="1371600"/>
            <a:ext cx="9753600" cy="1015663"/>
          </a:xfrm>
          <a:prstGeom prst="rect">
            <a:avLst/>
          </a:prstGeom>
          <a:noFill/>
        </p:spPr>
        <p:txBody>
          <a:bodyPr wrap="square" rtlCol="0">
            <a:spAutoFit/>
          </a:bodyPr>
          <a:lstStyle/>
          <a:p>
            <a:pPr algn="just"/>
            <a:r>
              <a:rPr lang="en-US" sz="2000" dirty="0"/>
              <a:t>SIMM (single in-line memory module) is a </a:t>
            </a:r>
            <a:r>
              <a:rPr lang="en-US" sz="2000" dirty="0" smtClean="0"/>
              <a:t>module containing </a:t>
            </a:r>
            <a:r>
              <a:rPr lang="en-US" sz="2000" dirty="0"/>
              <a:t>one or several random access memory (</a:t>
            </a:r>
            <a:r>
              <a:rPr lang="en-US" sz="2000" dirty="0" smtClean="0"/>
              <a:t>RAM</a:t>
            </a:r>
            <a:r>
              <a:rPr lang="en-US" sz="2000" dirty="0"/>
              <a:t>)</a:t>
            </a:r>
            <a:r>
              <a:rPr lang="en-US" sz="2000" dirty="0" smtClean="0"/>
              <a:t> </a:t>
            </a:r>
            <a:r>
              <a:rPr lang="en-US" sz="2000" dirty="0"/>
              <a:t>chips on a small circuit board with </a:t>
            </a:r>
            <a:r>
              <a:rPr lang="en-US" sz="2000" dirty="0" smtClean="0"/>
              <a:t>pins </a:t>
            </a:r>
            <a:r>
              <a:rPr lang="en-US" sz="2000" dirty="0"/>
              <a:t>that connect to </a:t>
            </a:r>
            <a:r>
              <a:rPr lang="en-US" sz="2000" dirty="0" smtClean="0"/>
              <a:t>the computer </a:t>
            </a:r>
            <a:r>
              <a:rPr lang="en-US" sz="2000" dirty="0"/>
              <a:t> </a:t>
            </a:r>
            <a:r>
              <a:rPr lang="en-US" sz="2000" dirty="0" smtClean="0"/>
              <a:t>motherboard</a:t>
            </a:r>
            <a:endParaRPr lang="en-US" sz="2000" dirty="0"/>
          </a:p>
        </p:txBody>
      </p:sp>
      <p:pic>
        <p:nvPicPr>
          <p:cNvPr id="4" name="Picture 3"/>
          <p:cNvPicPr>
            <a:picLocks noChangeAspect="1"/>
          </p:cNvPicPr>
          <p:nvPr/>
        </p:nvPicPr>
        <p:blipFill>
          <a:blip r:embed="rId2"/>
          <a:stretch>
            <a:fillRect/>
          </a:stretch>
        </p:blipFill>
        <p:spPr>
          <a:xfrm>
            <a:off x="1866900" y="2590800"/>
            <a:ext cx="7391400" cy="3646725"/>
          </a:xfrm>
          <a:prstGeom prst="rect">
            <a:avLst/>
          </a:prstGeom>
        </p:spPr>
      </p:pic>
    </p:spTree>
    <p:extLst>
      <p:ext uri="{BB962C8B-B14F-4D97-AF65-F5344CB8AC3E}">
        <p14:creationId xmlns:p14="http://schemas.microsoft.com/office/powerpoint/2010/main" val="2907586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b="1" dirty="0" smtClean="0">
                <a:solidFill>
                  <a:srgbClr val="0070AD"/>
                </a:solidFill>
              </a:rPr>
              <a:t>DIMM</a:t>
            </a:r>
            <a:endParaRPr lang="en-US" b="1" dirty="0">
              <a:solidFill>
                <a:srgbClr val="0070AD"/>
              </a:solidFill>
            </a:endParaRPr>
          </a:p>
        </p:txBody>
      </p:sp>
      <p:sp>
        <p:nvSpPr>
          <p:cNvPr id="3" name="TextBox 2"/>
          <p:cNvSpPr txBox="1"/>
          <p:nvPr/>
        </p:nvSpPr>
        <p:spPr>
          <a:xfrm>
            <a:off x="762000" y="1295400"/>
            <a:ext cx="8763000" cy="1323439"/>
          </a:xfrm>
          <a:prstGeom prst="rect">
            <a:avLst/>
          </a:prstGeom>
          <a:noFill/>
        </p:spPr>
        <p:txBody>
          <a:bodyPr wrap="square" rtlCol="0">
            <a:spAutoFit/>
          </a:bodyPr>
          <a:lstStyle/>
          <a:p>
            <a:pPr algn="just"/>
            <a:r>
              <a:rPr lang="en-US" sz="2000" dirty="0"/>
              <a:t>A DIMM (dual in-line memory module) is a double </a:t>
            </a:r>
            <a:r>
              <a:rPr lang="en-US" sz="2000" dirty="0" smtClean="0"/>
              <a:t>SIMM(single </a:t>
            </a:r>
            <a:r>
              <a:rPr lang="en-US" sz="2000" dirty="0"/>
              <a:t>in-line memory module). Like a SIMM, a DIMM is a module that contains one or several random access memory (RAM) chips on a small circuit board with pins that connect it to the computer </a:t>
            </a:r>
            <a:r>
              <a:rPr lang="en-US" sz="2000" dirty="0" smtClean="0"/>
              <a:t>motherboard</a:t>
            </a:r>
            <a:endParaRPr lang="en-US" sz="2000" dirty="0"/>
          </a:p>
        </p:txBody>
      </p:sp>
      <p:pic>
        <p:nvPicPr>
          <p:cNvPr id="4" name="Picture 3"/>
          <p:cNvPicPr>
            <a:picLocks noChangeAspect="1"/>
          </p:cNvPicPr>
          <p:nvPr/>
        </p:nvPicPr>
        <p:blipFill>
          <a:blip r:embed="rId2"/>
          <a:stretch>
            <a:fillRect/>
          </a:stretch>
        </p:blipFill>
        <p:spPr>
          <a:xfrm>
            <a:off x="1714500" y="2970212"/>
            <a:ext cx="6438900" cy="3487738"/>
          </a:xfrm>
          <a:prstGeom prst="rect">
            <a:avLst/>
          </a:prstGeom>
        </p:spPr>
      </p:pic>
    </p:spTree>
    <p:extLst>
      <p:ext uri="{BB962C8B-B14F-4D97-AF65-F5344CB8AC3E}">
        <p14:creationId xmlns:p14="http://schemas.microsoft.com/office/powerpoint/2010/main" val="18487373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152400"/>
            <a:ext cx="10515600" cy="1325563"/>
          </a:xfrm>
        </p:spPr>
        <p:txBody>
          <a:bodyPr/>
          <a:lstStyle/>
          <a:p>
            <a:r>
              <a:rPr lang="en-US" b="1" dirty="0" smtClean="0">
                <a:solidFill>
                  <a:srgbClr val="0070AD"/>
                </a:solidFill>
              </a:rPr>
              <a:t>DDR</a:t>
            </a:r>
            <a:endParaRPr lang="en-US" b="1" dirty="0">
              <a:solidFill>
                <a:srgbClr val="0070AD"/>
              </a:solidFill>
            </a:endParaRPr>
          </a:p>
        </p:txBody>
      </p:sp>
      <p:sp>
        <p:nvSpPr>
          <p:cNvPr id="3" name="TextBox 2"/>
          <p:cNvSpPr txBox="1"/>
          <p:nvPr/>
        </p:nvSpPr>
        <p:spPr>
          <a:xfrm>
            <a:off x="838200" y="1143000"/>
            <a:ext cx="8763000" cy="1938992"/>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t>Double data rate (DDR) is the advanced version of synchronous dynamic random access memory (SDRAM). SDRAM waits for clock signals before responding to control inputs. DDR uses both the falling and rising edges of the clock signal</a:t>
            </a:r>
            <a:r>
              <a:rPr lang="en-US" sz="2000" dirty="0" smtClean="0"/>
              <a:t>.</a:t>
            </a:r>
          </a:p>
          <a:p>
            <a:pPr marL="342900" indent="-342900" algn="just">
              <a:buFont typeface="Wingdings" panose="05000000000000000000" pitchFamily="2" charset="2"/>
              <a:buChar char="Ø"/>
            </a:pPr>
            <a:r>
              <a:rPr lang="en-US" sz="2000" dirty="0"/>
              <a:t>DDR transfers data twice per clock cycle</a:t>
            </a:r>
            <a:endParaRPr lang="en-US" sz="2000" dirty="0" smtClean="0"/>
          </a:p>
          <a:p>
            <a:pPr algn="just"/>
            <a:endParaRPr lang="en-US" sz="2000" dirty="0"/>
          </a:p>
        </p:txBody>
      </p:sp>
      <p:pic>
        <p:nvPicPr>
          <p:cNvPr id="4" name="Picture 3"/>
          <p:cNvPicPr>
            <a:picLocks noChangeAspect="1"/>
          </p:cNvPicPr>
          <p:nvPr/>
        </p:nvPicPr>
        <p:blipFill>
          <a:blip r:embed="rId2"/>
          <a:stretch>
            <a:fillRect/>
          </a:stretch>
        </p:blipFill>
        <p:spPr>
          <a:xfrm>
            <a:off x="2286000" y="2743200"/>
            <a:ext cx="6553200" cy="3723700"/>
          </a:xfrm>
          <a:prstGeom prst="rect">
            <a:avLst/>
          </a:prstGeom>
        </p:spPr>
      </p:pic>
    </p:spTree>
    <p:extLst>
      <p:ext uri="{BB962C8B-B14F-4D97-AF65-F5344CB8AC3E}">
        <p14:creationId xmlns:p14="http://schemas.microsoft.com/office/powerpoint/2010/main" val="34123309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4953000" y="381000"/>
            <a:ext cx="5261187" cy="1182207"/>
          </a:xfrm>
        </p:spPr>
        <p:txBody>
          <a:bodyPr>
            <a:normAutofit/>
          </a:bodyPr>
          <a:lstStyle/>
          <a:p>
            <a:r>
              <a:rPr lang="en-US" sz="9600" b="1" dirty="0" smtClean="0">
                <a:solidFill>
                  <a:srgbClr val="00B0F0"/>
                </a:solidFill>
              </a:rPr>
              <a:t>CPU</a:t>
            </a:r>
            <a:endParaRPr lang="pt-PT" sz="9600" b="1" dirty="0">
              <a:solidFill>
                <a:srgbClr val="00B0F0"/>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0" y="1981200"/>
            <a:ext cx="4762500" cy="4248150"/>
          </a:xfrm>
          <a:prstGeom prst="rect">
            <a:avLst/>
          </a:prstGeom>
        </p:spPr>
      </p:pic>
    </p:spTree>
    <p:extLst>
      <p:ext uri="{BB962C8B-B14F-4D97-AF65-F5344CB8AC3E}">
        <p14:creationId xmlns:p14="http://schemas.microsoft.com/office/powerpoint/2010/main" val="251619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3146" y="685800"/>
            <a:ext cx="5471988" cy="863600"/>
          </a:xfrm>
        </p:spPr>
        <p:txBody>
          <a:bodyPr>
            <a:normAutofit/>
          </a:bodyPr>
          <a:lstStyle/>
          <a:p>
            <a:r>
              <a:rPr lang="en-US" b="1" dirty="0" smtClean="0"/>
              <a:t>Central </a:t>
            </a:r>
            <a:r>
              <a:rPr lang="en-US" b="1" dirty="0"/>
              <a:t>P</a:t>
            </a:r>
            <a:r>
              <a:rPr lang="en-US" b="1" dirty="0" smtClean="0"/>
              <a:t>rocessing Unit</a:t>
            </a:r>
            <a:endParaRPr lang="en-US" b="1" dirty="0"/>
          </a:p>
        </p:txBody>
      </p:sp>
      <p:sp>
        <p:nvSpPr>
          <p:cNvPr id="5" name="TextBox 4"/>
          <p:cNvSpPr txBox="1"/>
          <p:nvPr/>
        </p:nvSpPr>
        <p:spPr>
          <a:xfrm>
            <a:off x="381000" y="2110478"/>
            <a:ext cx="4626266" cy="1569660"/>
          </a:xfrm>
          <a:prstGeom prst="rect">
            <a:avLst/>
          </a:prstGeom>
          <a:noFill/>
        </p:spPr>
        <p:txBody>
          <a:bodyPr wrap="none" rtlCol="0">
            <a:spAutoFit/>
          </a:bodyPr>
          <a:lstStyle/>
          <a:p>
            <a:pPr marL="285750" indent="-285750" algn="just">
              <a:buFont typeface="Arial" panose="020B0604020202020204" pitchFamily="34" charset="0"/>
              <a:buChar char="•"/>
            </a:pPr>
            <a:r>
              <a:rPr lang="en-US" sz="2400" dirty="0">
                <a:solidFill>
                  <a:schemeClr val="bg1"/>
                </a:solidFill>
              </a:rPr>
              <a:t>It is a brain of a computer</a:t>
            </a:r>
          </a:p>
          <a:p>
            <a:pPr marL="285750" indent="-285750" algn="just">
              <a:buFont typeface="Arial" panose="020B0604020202020204" pitchFamily="34" charset="0"/>
              <a:buChar char="•"/>
            </a:pPr>
            <a:r>
              <a:rPr lang="en-US" sz="2400" dirty="0">
                <a:solidFill>
                  <a:schemeClr val="bg1"/>
                </a:solidFill>
              </a:rPr>
              <a:t>It performs all actions according </a:t>
            </a:r>
            <a:endParaRPr lang="en-US" sz="2400" dirty="0" smtClean="0">
              <a:solidFill>
                <a:schemeClr val="bg1"/>
              </a:solidFill>
            </a:endParaRPr>
          </a:p>
          <a:p>
            <a:pPr algn="just"/>
            <a:r>
              <a:rPr lang="en-US" sz="2400" dirty="0">
                <a:solidFill>
                  <a:schemeClr val="bg1"/>
                </a:solidFill>
              </a:rPr>
              <a:t> </a:t>
            </a:r>
            <a:r>
              <a:rPr lang="en-US" sz="2400" dirty="0" smtClean="0">
                <a:solidFill>
                  <a:schemeClr val="bg1"/>
                </a:solidFill>
              </a:rPr>
              <a:t>   to </a:t>
            </a:r>
            <a:r>
              <a:rPr lang="en-US" sz="2400" dirty="0">
                <a:solidFill>
                  <a:schemeClr val="bg1"/>
                </a:solidFill>
              </a:rPr>
              <a:t>set of </a:t>
            </a:r>
            <a:r>
              <a:rPr lang="en-US" sz="2400" dirty="0" smtClean="0">
                <a:solidFill>
                  <a:schemeClr val="bg1"/>
                </a:solidFill>
              </a:rPr>
              <a:t>instructions</a:t>
            </a:r>
            <a:endParaRPr lang="en-US" sz="2400" dirty="0">
              <a:solidFill>
                <a:schemeClr val="bg1"/>
              </a:solidFill>
            </a:endParaRPr>
          </a:p>
          <a:p>
            <a:pPr algn="just"/>
            <a:endParaRPr lang="en-US" sz="24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3712335"/>
            <a:ext cx="5734050" cy="2819400"/>
          </a:xfrm>
          <a:prstGeom prst="rect">
            <a:avLst/>
          </a:prstGeom>
        </p:spPr>
      </p:pic>
    </p:spTree>
    <p:extLst>
      <p:ext uri="{BB962C8B-B14F-4D97-AF65-F5344CB8AC3E}">
        <p14:creationId xmlns:p14="http://schemas.microsoft.com/office/powerpoint/2010/main" val="3702816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3093154" y="325116"/>
            <a:ext cx="8139292" cy="1182207"/>
          </a:xfrm>
        </p:spPr>
        <p:txBody>
          <a:bodyPr>
            <a:normAutofit/>
          </a:bodyPr>
          <a:lstStyle/>
          <a:p>
            <a:r>
              <a:rPr lang="en-US" sz="8800" b="1" dirty="0" smtClean="0">
                <a:solidFill>
                  <a:srgbClr val="00B0F0"/>
                </a:solidFill>
              </a:rPr>
              <a:t>INPUT DEVICES</a:t>
            </a:r>
            <a:endParaRPr lang="pt-PT" sz="8800" b="1" dirty="0">
              <a:solidFill>
                <a:srgbClr val="00B0F0"/>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3154" y="1512656"/>
            <a:ext cx="5345344" cy="5345344"/>
          </a:xfrm>
          <a:prstGeom prst="rect">
            <a:avLst/>
          </a:prstGeom>
        </p:spPr>
      </p:pic>
    </p:spTree>
    <p:extLst>
      <p:ext uri="{BB962C8B-B14F-4D97-AF65-F5344CB8AC3E}">
        <p14:creationId xmlns:p14="http://schemas.microsoft.com/office/powerpoint/2010/main" val="332006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404813"/>
            <a:ext cx="2868612" cy="863600"/>
          </a:xfrm>
        </p:spPr>
        <p:txBody>
          <a:bodyPr>
            <a:noAutofit/>
          </a:bodyPr>
          <a:lstStyle/>
          <a:p>
            <a:r>
              <a:rPr lang="en-US" sz="4400" dirty="0"/>
              <a:t>Processor</a:t>
            </a:r>
            <a:br>
              <a:rPr lang="en-US" sz="4400" dirty="0"/>
            </a:br>
            <a:endParaRPr lang="en-US" sz="4400" dirty="0"/>
          </a:p>
        </p:txBody>
      </p:sp>
      <p:sp>
        <p:nvSpPr>
          <p:cNvPr id="3" name="Text Placeholder 2"/>
          <p:cNvSpPr>
            <a:spLocks noGrp="1"/>
          </p:cNvSpPr>
          <p:nvPr>
            <p:ph type="body" sz="quarter" idx="35"/>
          </p:nvPr>
        </p:nvSpPr>
        <p:spPr>
          <a:xfrm>
            <a:off x="417591" y="1430234"/>
            <a:ext cx="6669009" cy="4360966"/>
          </a:xfrm>
        </p:spPr>
        <p:txBody>
          <a:bodyPr/>
          <a:lstStyle/>
          <a:p>
            <a:pPr algn="just"/>
            <a:r>
              <a:rPr lang="en-US" sz="2400" dirty="0"/>
              <a:t>Central Processing Unit Architecture </a:t>
            </a:r>
            <a:r>
              <a:rPr lang="en-US" sz="2400" dirty="0" smtClean="0"/>
              <a:t>operates </a:t>
            </a:r>
          </a:p>
          <a:p>
            <a:pPr algn="just"/>
            <a:r>
              <a:rPr lang="en-US" sz="2400" dirty="0" smtClean="0"/>
              <a:t>the </a:t>
            </a:r>
            <a:r>
              <a:rPr lang="en-US" sz="2400" dirty="0"/>
              <a:t>capacity to work from </a:t>
            </a:r>
            <a:r>
              <a:rPr lang="en-US" sz="2400" dirty="0" smtClean="0"/>
              <a:t>“</a:t>
            </a:r>
            <a:r>
              <a:rPr lang="en-US" sz="2400" dirty="0"/>
              <a:t>Instruction </a:t>
            </a:r>
            <a:endParaRPr lang="en-US" sz="2400" dirty="0" smtClean="0"/>
          </a:p>
          <a:p>
            <a:pPr algn="just"/>
            <a:r>
              <a:rPr lang="en-US" sz="2400" dirty="0" smtClean="0"/>
              <a:t>Set </a:t>
            </a:r>
            <a:r>
              <a:rPr lang="en-US" sz="2400" dirty="0"/>
              <a:t>Architecture” to </a:t>
            </a:r>
            <a:r>
              <a:rPr lang="en-US" sz="2400" dirty="0" smtClean="0"/>
              <a:t>where </a:t>
            </a:r>
            <a:r>
              <a:rPr lang="en-US" sz="2400" dirty="0"/>
              <a:t>it was designed. </a:t>
            </a:r>
            <a:endParaRPr lang="en-US" sz="2400" dirty="0" smtClean="0"/>
          </a:p>
          <a:p>
            <a:pPr algn="just"/>
            <a:endParaRPr lang="en-US" sz="2400" dirty="0"/>
          </a:p>
          <a:p>
            <a:pPr algn="just"/>
            <a:endParaRPr lang="en-US" sz="2400" dirty="0" smtClean="0"/>
          </a:p>
          <a:p>
            <a:pPr algn="just"/>
            <a:endParaRPr lang="en-US" sz="2400" dirty="0"/>
          </a:p>
          <a:p>
            <a:pPr algn="just"/>
            <a:endParaRPr lang="en-US" sz="2400" dirty="0"/>
          </a:p>
          <a:p>
            <a:pPr algn="just"/>
            <a:r>
              <a:rPr lang="en-US" sz="2400" dirty="0"/>
              <a:t>There are two  architectural designs of CPU they </a:t>
            </a:r>
            <a:r>
              <a:rPr lang="en-US" sz="2400" dirty="0" smtClean="0"/>
              <a:t>are</a:t>
            </a:r>
          </a:p>
          <a:p>
            <a:pPr algn="just"/>
            <a:endParaRPr lang="en-US" sz="2400" dirty="0"/>
          </a:p>
          <a:p>
            <a:pPr marL="574675" lvl="1" indent="-342900" algn="just">
              <a:buFont typeface="Arial" panose="020B0604020202020204" pitchFamily="34" charset="0"/>
              <a:buChar char="•"/>
            </a:pPr>
            <a:r>
              <a:rPr lang="en-US" sz="2200" b="1" dirty="0" smtClean="0">
                <a:solidFill>
                  <a:schemeClr val="tx2">
                    <a:lumMod val="75000"/>
                  </a:schemeClr>
                </a:solidFill>
              </a:rPr>
              <a:t>RISC </a:t>
            </a:r>
            <a:r>
              <a:rPr lang="en-US" sz="2200" b="1" dirty="0">
                <a:solidFill>
                  <a:schemeClr val="tx2">
                    <a:lumMod val="75000"/>
                  </a:schemeClr>
                </a:solidFill>
              </a:rPr>
              <a:t>(Reduced instruction set computing) </a:t>
            </a:r>
          </a:p>
          <a:p>
            <a:pPr marL="574675" lvl="1" indent="-342900" algn="just">
              <a:buFont typeface="Arial" panose="020B0604020202020204" pitchFamily="34" charset="0"/>
              <a:buChar char="•"/>
            </a:pPr>
            <a:r>
              <a:rPr lang="en-US" sz="2200" b="1" dirty="0" smtClean="0">
                <a:solidFill>
                  <a:schemeClr val="tx2">
                    <a:lumMod val="75000"/>
                  </a:schemeClr>
                </a:solidFill>
              </a:rPr>
              <a:t>CISC </a:t>
            </a:r>
            <a:r>
              <a:rPr lang="en-US" sz="2200" b="1" dirty="0">
                <a:solidFill>
                  <a:schemeClr val="tx2">
                    <a:lumMod val="75000"/>
                  </a:schemeClr>
                </a:solidFill>
              </a:rPr>
              <a:t>(Complex instruction set computing)</a:t>
            </a:r>
          </a:p>
          <a:p>
            <a:endParaRPr lang="en-US" sz="2400" dirty="0"/>
          </a:p>
        </p:txBody>
      </p:sp>
    </p:spTree>
    <p:extLst>
      <p:ext uri="{BB962C8B-B14F-4D97-AF65-F5344CB8AC3E}">
        <p14:creationId xmlns:p14="http://schemas.microsoft.com/office/powerpoint/2010/main" val="25163100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629400" y="228600"/>
            <a:ext cx="1990725" cy="863600"/>
          </a:xfrm>
        </p:spPr>
        <p:txBody>
          <a:bodyPr>
            <a:normAutofit/>
          </a:bodyPr>
          <a:lstStyle/>
          <a:p>
            <a:r>
              <a:rPr lang="en-US" sz="6000" b="1" dirty="0">
                <a:solidFill>
                  <a:srgbClr val="0070AD"/>
                </a:solidFill>
              </a:rPr>
              <a:t>CISC</a:t>
            </a:r>
          </a:p>
        </p:txBody>
      </p:sp>
      <p:sp>
        <p:nvSpPr>
          <p:cNvPr id="5" name="TextBox 4"/>
          <p:cNvSpPr txBox="1"/>
          <p:nvPr/>
        </p:nvSpPr>
        <p:spPr>
          <a:xfrm>
            <a:off x="0" y="360908"/>
            <a:ext cx="6111684"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CISC has the ability to execute addressing modes or multi-step operations within one instruction set</a:t>
            </a:r>
            <a:r>
              <a:rPr lang="en-US" sz="2400" dirty="0" smtClean="0">
                <a:solidFill>
                  <a:schemeClr val="bg1"/>
                </a:solidFill>
              </a:rPr>
              <a:t>.</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It  is the design of the CPU where one instruction performs many low-level operations. </a:t>
            </a: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For example,  memory storage, an  arithmetic operation and loading from memory. </a:t>
            </a:r>
          </a:p>
          <a:p>
            <a:endParaRPr lang="en-US" sz="2400" b="1" dirty="0">
              <a:solidFill>
                <a:schemeClr val="bg1"/>
              </a:solidFill>
            </a:endParaRPr>
          </a:p>
        </p:txBody>
      </p:sp>
      <p:pic>
        <p:nvPicPr>
          <p:cNvPr id="6" name="Picture 5" descr="images.jpg"/>
          <p:cNvPicPr>
            <a:picLocks noChangeAspect="1"/>
          </p:cNvPicPr>
          <p:nvPr/>
        </p:nvPicPr>
        <p:blipFill>
          <a:blip r:embed="rId2"/>
          <a:stretch>
            <a:fillRect/>
          </a:stretch>
        </p:blipFill>
        <p:spPr>
          <a:xfrm>
            <a:off x="7315200" y="2438400"/>
            <a:ext cx="3590925" cy="3590925"/>
          </a:xfrm>
          <a:prstGeom prst="rect">
            <a:avLst/>
          </a:prstGeom>
        </p:spPr>
      </p:pic>
    </p:spTree>
    <p:extLst>
      <p:ext uri="{BB962C8B-B14F-4D97-AF65-F5344CB8AC3E}">
        <p14:creationId xmlns:p14="http://schemas.microsoft.com/office/powerpoint/2010/main" val="21707314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Characteristics of CISC</a:t>
            </a:r>
            <a:br>
              <a:rPr lang="en-US" sz="4400" dirty="0"/>
            </a:br>
            <a:r>
              <a:rPr lang="en-US" sz="4400" dirty="0"/>
              <a:t/>
            </a:r>
            <a:br>
              <a:rPr lang="en-US" sz="4400" dirty="0"/>
            </a:br>
            <a:endParaRPr lang="en-US" sz="4400" dirty="0"/>
          </a:p>
        </p:txBody>
      </p:sp>
      <p:sp>
        <p:nvSpPr>
          <p:cNvPr id="3" name="Text Placeholder 2"/>
          <p:cNvSpPr>
            <a:spLocks noGrp="1"/>
          </p:cNvSpPr>
          <p:nvPr>
            <p:ph type="body" sz="quarter" idx="35"/>
          </p:nvPr>
        </p:nvSpPr>
        <p:spPr>
          <a:xfrm>
            <a:off x="152400" y="1231970"/>
            <a:ext cx="6096000" cy="4360966"/>
          </a:xfrm>
        </p:spPr>
        <p:txBody>
          <a:bodyPr/>
          <a:lstStyle/>
          <a:p>
            <a:pPr marL="342900" indent="-342900" algn="just">
              <a:buFont typeface="Arial" panose="020B0604020202020204" pitchFamily="34" charset="0"/>
              <a:buChar char="•"/>
            </a:pPr>
            <a:r>
              <a:rPr lang="en-US" sz="2000" dirty="0"/>
              <a:t>Instruction-decoding logic will be Complex</a:t>
            </a:r>
            <a:r>
              <a:rPr lang="en-US" sz="2000" dirty="0" smtClean="0"/>
              <a:t>.</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One instruction is required to support multiple addressing modes</a:t>
            </a:r>
            <a:r>
              <a:rPr lang="en-US" sz="2000" dirty="0" smtClean="0"/>
              <a:t>.</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Less chip space is enough for general purpose registers for the instructions that are operated directly on memory</a:t>
            </a:r>
            <a:r>
              <a:rPr lang="en-US" sz="2000" dirty="0" smtClean="0"/>
              <a:t>.</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Various CISC designs are set up two special registers for the stack pointer, handling interrupts,  etc</a:t>
            </a:r>
            <a:r>
              <a:rPr lang="en-US" sz="2000" dirty="0" smtClean="0"/>
              <a:t>.</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MUL is referred to as a “complex instruction” and requires the programmer for storing functions.</a:t>
            </a:r>
          </a:p>
          <a:p>
            <a:endParaRPr lang="en-US" sz="2000" dirty="0"/>
          </a:p>
        </p:txBody>
      </p:sp>
    </p:spTree>
    <p:extLst>
      <p:ext uri="{BB962C8B-B14F-4D97-AF65-F5344CB8AC3E}">
        <p14:creationId xmlns:p14="http://schemas.microsoft.com/office/powerpoint/2010/main" val="541556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629400" y="228600"/>
            <a:ext cx="1990725" cy="863600"/>
          </a:xfrm>
        </p:spPr>
        <p:txBody>
          <a:bodyPr>
            <a:normAutofit/>
          </a:bodyPr>
          <a:lstStyle/>
          <a:p>
            <a:r>
              <a:rPr lang="en-US" sz="6000" dirty="0" smtClean="0">
                <a:solidFill>
                  <a:srgbClr val="0070AD"/>
                </a:solidFill>
              </a:rPr>
              <a:t>R</a:t>
            </a:r>
            <a:r>
              <a:rPr lang="en-US" sz="6000" b="1" dirty="0" smtClean="0">
                <a:solidFill>
                  <a:srgbClr val="0070AD"/>
                </a:solidFill>
              </a:rPr>
              <a:t>ISC</a:t>
            </a:r>
            <a:endParaRPr lang="en-US" sz="6000" b="1" dirty="0">
              <a:solidFill>
                <a:srgbClr val="0070AD"/>
              </a:solidFill>
            </a:endParaRPr>
          </a:p>
        </p:txBody>
      </p:sp>
      <p:sp>
        <p:nvSpPr>
          <p:cNvPr id="5" name="TextBox 4"/>
          <p:cNvSpPr txBox="1"/>
          <p:nvPr/>
        </p:nvSpPr>
        <p:spPr>
          <a:xfrm>
            <a:off x="19878" y="1092200"/>
            <a:ext cx="611168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RISC  was designed with a strategy that simple instruction set gives higher performance when combined with a microprocessor architecture</a:t>
            </a:r>
            <a:r>
              <a:rPr lang="en-US" sz="2400" dirty="0" smtClean="0">
                <a:solidFill>
                  <a:schemeClr val="bg1"/>
                </a:solidFill>
              </a:rPr>
              <a:t>.</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 It has the ability to execute the instructions by using some microprocessor cycles per instruction.</a:t>
            </a:r>
          </a:p>
          <a:p>
            <a:endParaRPr lang="en-US" sz="2400" b="1" dirty="0">
              <a:solidFill>
                <a:schemeClr val="bg1"/>
              </a:solidFill>
            </a:endParaRPr>
          </a:p>
        </p:txBody>
      </p:sp>
      <p:pic>
        <p:nvPicPr>
          <p:cNvPr id="7" name="Picture 6" descr="Ic-photo-Sun--STP1030ABGA-200--(UltraSPARC-CPU).JPG"/>
          <p:cNvPicPr>
            <a:picLocks noChangeAspect="1"/>
          </p:cNvPicPr>
          <p:nvPr/>
        </p:nvPicPr>
        <p:blipFill>
          <a:blip r:embed="rId2" cstate="print"/>
          <a:stretch>
            <a:fillRect/>
          </a:stretch>
        </p:blipFill>
        <p:spPr>
          <a:xfrm>
            <a:off x="7391400" y="3479820"/>
            <a:ext cx="3276600" cy="2057400"/>
          </a:xfrm>
          <a:prstGeom prst="rect">
            <a:avLst/>
          </a:prstGeom>
        </p:spPr>
      </p:pic>
    </p:spTree>
    <p:extLst>
      <p:ext uri="{BB962C8B-B14F-4D97-AF65-F5344CB8AC3E}">
        <p14:creationId xmlns:p14="http://schemas.microsoft.com/office/powerpoint/2010/main" val="3874242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Characteristics of </a:t>
            </a:r>
            <a:r>
              <a:rPr lang="en-US" sz="4400" dirty="0" smtClean="0"/>
              <a:t>RISC</a:t>
            </a:r>
            <a:r>
              <a:rPr lang="en-US" sz="4400" dirty="0"/>
              <a:t/>
            </a:r>
            <a:br>
              <a:rPr lang="en-US" sz="4400" dirty="0"/>
            </a:br>
            <a:r>
              <a:rPr lang="en-US" sz="4400" dirty="0"/>
              <a:t/>
            </a:r>
            <a:br>
              <a:rPr lang="en-US" sz="4400" dirty="0"/>
            </a:br>
            <a:endParaRPr lang="en-US" sz="4400" dirty="0"/>
          </a:p>
        </p:txBody>
      </p:sp>
      <p:sp>
        <p:nvSpPr>
          <p:cNvPr id="3" name="Text Placeholder 2"/>
          <p:cNvSpPr>
            <a:spLocks noGrp="1"/>
          </p:cNvSpPr>
          <p:nvPr>
            <p:ph type="body" sz="quarter" idx="35"/>
          </p:nvPr>
        </p:nvSpPr>
        <p:spPr>
          <a:xfrm>
            <a:off x="152400" y="1268413"/>
            <a:ext cx="6172200" cy="5168830"/>
          </a:xfrm>
        </p:spPr>
        <p:txBody>
          <a:bodyPr/>
          <a:lstStyle/>
          <a:p>
            <a:pPr marL="342900" indent="-342900" algn="just">
              <a:buFont typeface="Arial" panose="020B0604020202020204" pitchFamily="34" charset="0"/>
              <a:buChar char="•"/>
            </a:pPr>
            <a:r>
              <a:rPr lang="en-US" sz="2000" dirty="0"/>
              <a:t>Simple Instructions are used in RISC architecture</a:t>
            </a:r>
            <a:r>
              <a:rPr lang="en-US" sz="2000" dirty="0" smtClean="0"/>
              <a:t>.</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RISC helps and supports few simple data types and </a:t>
            </a:r>
            <a:r>
              <a:rPr lang="en-US" sz="2000" dirty="0" smtClean="0"/>
              <a:t>synthesize </a:t>
            </a:r>
            <a:r>
              <a:rPr lang="en-US" sz="2000" dirty="0"/>
              <a:t>complex data types</a:t>
            </a:r>
            <a:r>
              <a:rPr lang="en-US" sz="2000" dirty="0" smtClean="0"/>
              <a:t>.</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RISC utilizes simple addressing modes and fixed length instructions for pipelining</a:t>
            </a:r>
            <a:r>
              <a:rPr lang="en-US" sz="2000" dirty="0" smtClean="0"/>
              <a:t>.</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RISC permits any register to use in any context</a:t>
            </a:r>
            <a:r>
              <a:rPr lang="en-US" sz="2000" dirty="0" smtClean="0"/>
              <a:t>.</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One Cycle Execution </a:t>
            </a:r>
            <a:r>
              <a:rPr lang="en-US" sz="2000" dirty="0" smtClean="0"/>
              <a:t>Time</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The amount of work that a computer can perform is reduced by separating “LOAD” and “STORE” instructions.</a:t>
            </a:r>
          </a:p>
          <a:p>
            <a:endParaRPr lang="en-US" sz="2000" dirty="0"/>
          </a:p>
        </p:txBody>
      </p:sp>
    </p:spTree>
    <p:extLst>
      <p:ext uri="{BB962C8B-B14F-4D97-AF65-F5344CB8AC3E}">
        <p14:creationId xmlns:p14="http://schemas.microsoft.com/office/powerpoint/2010/main" val="3655143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Difference between RISC and CISC</a:t>
            </a:r>
            <a:br>
              <a:rPr lang="en-US" sz="4000" dirty="0"/>
            </a:br>
            <a:endParaRPr lang="en-US" sz="4000" dirty="0"/>
          </a:p>
        </p:txBody>
      </p:sp>
      <p:pic>
        <p:nvPicPr>
          <p:cNvPr id="3" name="Picture 2" descr="Comparison-between-CISC-RISC.jpg"/>
          <p:cNvPicPr>
            <a:picLocks noChangeAspect="1"/>
          </p:cNvPicPr>
          <p:nvPr/>
        </p:nvPicPr>
        <p:blipFill>
          <a:blip r:embed="rId2"/>
          <a:stretch>
            <a:fillRect/>
          </a:stretch>
        </p:blipFill>
        <p:spPr>
          <a:xfrm>
            <a:off x="2487290" y="1905000"/>
            <a:ext cx="6858000" cy="3733800"/>
          </a:xfrm>
          <a:prstGeom prst="rect">
            <a:avLst/>
          </a:prstGeom>
        </p:spPr>
      </p:pic>
    </p:spTree>
    <p:extLst>
      <p:ext uri="{BB962C8B-B14F-4D97-AF65-F5344CB8AC3E}">
        <p14:creationId xmlns:p14="http://schemas.microsoft.com/office/powerpoint/2010/main" val="3483555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Multitasking </a:t>
            </a:r>
            <a:r>
              <a:rPr lang="en-US" sz="4400" dirty="0"/>
              <a:t>:</a:t>
            </a:r>
            <a:br>
              <a:rPr lang="en-US" sz="4400" dirty="0"/>
            </a:br>
            <a:endParaRPr lang="en-US" sz="4400" dirty="0"/>
          </a:p>
        </p:txBody>
      </p:sp>
      <p:sp>
        <p:nvSpPr>
          <p:cNvPr id="4" name="Rectangle 3"/>
          <p:cNvSpPr/>
          <p:nvPr/>
        </p:nvSpPr>
        <p:spPr>
          <a:xfrm>
            <a:off x="152400" y="2070652"/>
            <a:ext cx="6172200" cy="34163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dirty="0"/>
              <a:t>Multitasking, in an operating system, is allowing a user to perform more than one computer task.(such as the operation of an application program) at a time. </a:t>
            </a:r>
          </a:p>
          <a:p>
            <a:pPr algn="just"/>
            <a:endParaRPr lang="en-US" sz="2400" dirty="0" smtClean="0"/>
          </a:p>
          <a:p>
            <a:pPr algn="just"/>
            <a:endParaRPr lang="en-US" sz="2400" dirty="0"/>
          </a:p>
          <a:p>
            <a:pPr algn="just"/>
            <a:r>
              <a:rPr lang="en-US" sz="2400" dirty="0"/>
              <a:t>The operating system is able to keep track of where you are in these tasks and go from one to the other without losing information.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981200"/>
            <a:ext cx="5257800" cy="3855720"/>
          </a:xfrm>
          <a:prstGeom prst="rect">
            <a:avLst/>
          </a:prstGeom>
        </p:spPr>
      </p:pic>
    </p:spTree>
    <p:extLst>
      <p:ext uri="{BB962C8B-B14F-4D97-AF65-F5344CB8AC3E}">
        <p14:creationId xmlns:p14="http://schemas.microsoft.com/office/powerpoint/2010/main" val="15311515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Multiprogramming </a:t>
            </a:r>
            <a:r>
              <a:rPr lang="en-US" sz="4400" dirty="0"/>
              <a:t>:</a:t>
            </a:r>
          </a:p>
        </p:txBody>
      </p:sp>
      <p:sp>
        <p:nvSpPr>
          <p:cNvPr id="4" name="Rectangle 3"/>
          <p:cNvSpPr/>
          <p:nvPr/>
        </p:nvSpPr>
        <p:spPr>
          <a:xfrm>
            <a:off x="304800" y="1571685"/>
            <a:ext cx="6172200" cy="452431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lgn="just">
              <a:buFont typeface="Arial" panose="020B0604020202020204" pitchFamily="34" charset="0"/>
              <a:buChar char="•"/>
            </a:pPr>
            <a:r>
              <a:rPr lang="en-US" sz="2400" dirty="0">
                <a:cs typeface="Times New Roman" pitchFamily="18" charset="0"/>
              </a:rPr>
              <a:t>Multiprogramming is a rudimentary form of parallel processing in which several programs are run at the same time on a uniprocessor. </a:t>
            </a:r>
            <a:endParaRPr lang="en-US" sz="2400" dirty="0" smtClean="0">
              <a:cs typeface="Times New Roman" pitchFamily="18" charset="0"/>
            </a:endParaRPr>
          </a:p>
          <a:p>
            <a:pPr marL="342900" indent="-342900" algn="just">
              <a:buFont typeface="Arial" panose="020B0604020202020204" pitchFamily="34" charset="0"/>
              <a:buChar char="•"/>
            </a:pPr>
            <a:endParaRPr lang="en-US" sz="2400" dirty="0">
              <a:cs typeface="Times New Roman" pitchFamily="18" charset="0"/>
            </a:endParaRPr>
          </a:p>
          <a:p>
            <a:pPr marL="342900" indent="-342900" algn="just">
              <a:buFont typeface="Arial" panose="020B0604020202020204" pitchFamily="34" charset="0"/>
              <a:buChar char="•"/>
            </a:pPr>
            <a:r>
              <a:rPr lang="en-US" sz="2400" dirty="0">
                <a:cs typeface="Times New Roman" pitchFamily="18" charset="0"/>
              </a:rPr>
              <a:t>Since there is only one processor  there can be no true simultaneous execution of different programs. </a:t>
            </a:r>
            <a:endParaRPr lang="en-US" sz="2400" dirty="0" smtClean="0">
              <a:cs typeface="Times New Roman" pitchFamily="18" charset="0"/>
            </a:endParaRPr>
          </a:p>
          <a:p>
            <a:pPr marL="342900" indent="-342900" algn="just">
              <a:buFont typeface="Arial" panose="020B0604020202020204" pitchFamily="34" charset="0"/>
              <a:buChar char="•"/>
            </a:pPr>
            <a:endParaRPr lang="en-US" sz="2400" dirty="0">
              <a:cs typeface="Times New Roman" pitchFamily="18" charset="0"/>
            </a:endParaRPr>
          </a:p>
          <a:p>
            <a:pPr marL="342900" indent="-342900" algn="just">
              <a:buFont typeface="Arial" panose="020B0604020202020204" pitchFamily="34" charset="0"/>
              <a:buChar char="•"/>
            </a:pPr>
            <a:r>
              <a:rPr lang="en-US" sz="2400" dirty="0">
                <a:cs typeface="Times New Roman" pitchFamily="18" charset="0"/>
              </a:rPr>
              <a:t>Instead, the operating system executes part of one program, then part of another, and so on. To the user it appears that all programs are executing at the same time.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1752600"/>
            <a:ext cx="4562980" cy="4343400"/>
          </a:xfrm>
          <a:prstGeom prst="rect">
            <a:avLst/>
          </a:prstGeom>
        </p:spPr>
      </p:pic>
    </p:spTree>
    <p:extLst>
      <p:ext uri="{BB962C8B-B14F-4D97-AF65-F5344CB8AC3E}">
        <p14:creationId xmlns:p14="http://schemas.microsoft.com/office/powerpoint/2010/main" val="3953885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MultiThreading :</a:t>
            </a:r>
          </a:p>
        </p:txBody>
      </p:sp>
      <p:sp>
        <p:nvSpPr>
          <p:cNvPr id="4" name="Rectangle 3"/>
          <p:cNvSpPr/>
          <p:nvPr/>
        </p:nvSpPr>
        <p:spPr>
          <a:xfrm>
            <a:off x="398049" y="1278353"/>
            <a:ext cx="6172200" cy="483209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200" dirty="0"/>
              <a:t>Multithreading is the ability of a program or an operating System Process to manage its use by more than one user at a time and to even manage multiple requests by the same user without having to have multiple copies of the programming running in the computer. </a:t>
            </a:r>
            <a:endParaRPr lang="en-US" sz="2200" dirty="0" smtClean="0"/>
          </a:p>
          <a:p>
            <a:pPr algn="just"/>
            <a:endParaRPr lang="en-US" sz="2200" dirty="0"/>
          </a:p>
          <a:p>
            <a:pPr algn="just"/>
            <a:r>
              <a:rPr lang="en-US" sz="2200" dirty="0"/>
              <a:t>Each user request for a program or system service (and here a user can also be another program) is kept track of as a Thread with a separate identity. As programs work on behalf of the initial request for that thread and are interrupted by other requests, the status of work on behalf of that thread is kept track of until the work is completed.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752600"/>
            <a:ext cx="4978400" cy="3733800"/>
          </a:xfrm>
          <a:prstGeom prst="rect">
            <a:avLst/>
          </a:prstGeom>
        </p:spPr>
      </p:pic>
    </p:spTree>
    <p:extLst>
      <p:ext uri="{BB962C8B-B14F-4D97-AF65-F5344CB8AC3E}">
        <p14:creationId xmlns:p14="http://schemas.microsoft.com/office/powerpoint/2010/main" val="649972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HyperThreading </a:t>
            </a:r>
            <a:r>
              <a:rPr lang="en-US" sz="4400" dirty="0"/>
              <a:t>:</a:t>
            </a:r>
          </a:p>
        </p:txBody>
      </p:sp>
      <p:sp>
        <p:nvSpPr>
          <p:cNvPr id="4" name="Rectangle 3"/>
          <p:cNvSpPr/>
          <p:nvPr/>
        </p:nvSpPr>
        <p:spPr>
          <a:xfrm>
            <a:off x="407988" y="1596405"/>
            <a:ext cx="6172200" cy="415498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dirty="0">
                <a:cs typeface="Times New Roman" pitchFamily="18" charset="0"/>
              </a:rPr>
              <a:t>Hyper-threading is a technology developed by Intel Corporation. It is used in certain Pentium 4 processors and all Intel Xeon processors. Hyper-threading technology, commonly referred to as "HT Technology," enables the processor to execute two threads, or sets of instructions, at the same time. </a:t>
            </a:r>
            <a:endParaRPr lang="en-US" sz="2400" dirty="0" smtClean="0">
              <a:cs typeface="Times New Roman" pitchFamily="18" charset="0"/>
            </a:endParaRPr>
          </a:p>
          <a:p>
            <a:pPr algn="just"/>
            <a:endParaRPr lang="en-US" sz="2400" dirty="0">
              <a:cs typeface="Times New Roman" pitchFamily="18" charset="0"/>
            </a:endParaRPr>
          </a:p>
          <a:p>
            <a:pPr algn="just"/>
            <a:r>
              <a:rPr lang="en-US" sz="2400" dirty="0">
                <a:cs typeface="Times New Roman" pitchFamily="18" charset="0"/>
              </a:rPr>
              <a:t>Since hyper-threading allows two streams to be executed in parallel, it is almost like having two separate processors working together.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1600200"/>
            <a:ext cx="4744692" cy="4744692"/>
          </a:xfrm>
          <a:prstGeom prst="rect">
            <a:avLst/>
          </a:prstGeom>
        </p:spPr>
      </p:pic>
    </p:spTree>
    <p:extLst>
      <p:ext uri="{BB962C8B-B14F-4D97-AF65-F5344CB8AC3E}">
        <p14:creationId xmlns:p14="http://schemas.microsoft.com/office/powerpoint/2010/main" val="3512316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56983" y="1905000"/>
            <a:ext cx="3306417" cy="2971800"/>
          </a:xfrm>
        </p:spPr>
        <p:txBody>
          <a:bodyPr>
            <a:normAutofit/>
          </a:bodyPr>
          <a:lstStyle/>
          <a:p>
            <a:pPr algn="r"/>
            <a:r>
              <a:rPr lang="en-US" sz="6600" dirty="0"/>
              <a:t>INPUT </a:t>
            </a:r>
            <a:r>
              <a:rPr lang="en-US" sz="6600" dirty="0" smtClean="0"/>
              <a:t/>
            </a:r>
            <a:br>
              <a:rPr lang="en-US" sz="6600" dirty="0" smtClean="0"/>
            </a:br>
            <a:r>
              <a:rPr lang="en-US" sz="6600" dirty="0" smtClean="0"/>
              <a:t>DEVICES</a:t>
            </a:r>
            <a:endParaRPr lang="en-US" sz="6600" dirty="0"/>
          </a:p>
        </p:txBody>
      </p:sp>
      <p:pic>
        <p:nvPicPr>
          <p:cNvPr id="4" name="Content Placeholder 4" descr="Image result for input devices"/>
          <p:cNvPicPr>
            <a:picLocks noGrp="1"/>
          </p:cNvPicPr>
          <p:nvPr>
            <p:ph idx="4294967295"/>
          </p:nvPr>
        </p:nvPicPr>
        <p:blipFill>
          <a:blip r:embed="rId2"/>
          <a:stretch>
            <a:fillRect/>
          </a:stretch>
        </p:blipFill>
        <p:spPr bwMode="auto">
          <a:xfrm>
            <a:off x="838200" y="836613"/>
            <a:ext cx="7848600" cy="5654675"/>
          </a:xfrm>
          <a:prstGeom prst="rect">
            <a:avLst/>
          </a:prstGeom>
          <a:noFill/>
          <a:ln w="9525">
            <a:noFill/>
            <a:miter lim="800000"/>
            <a:headEnd/>
            <a:tailEnd/>
          </a:ln>
        </p:spPr>
      </p:pic>
    </p:spTree>
    <p:extLst>
      <p:ext uri="{BB962C8B-B14F-4D97-AF65-F5344CB8AC3E}">
        <p14:creationId xmlns:p14="http://schemas.microsoft.com/office/powerpoint/2010/main" val="34492769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990600" y="0"/>
            <a:ext cx="5261187" cy="1182207"/>
          </a:xfrm>
        </p:spPr>
        <p:txBody>
          <a:bodyPr>
            <a:normAutofit/>
          </a:bodyPr>
          <a:lstStyle/>
          <a:p>
            <a:r>
              <a:rPr lang="en-US" sz="8800" b="1" dirty="0" smtClean="0">
                <a:solidFill>
                  <a:srgbClr val="00B0F0"/>
                </a:solidFill>
              </a:rPr>
              <a:t>MEMORY</a:t>
            </a:r>
            <a:endParaRPr lang="pt-PT" sz="8800" b="1" dirty="0">
              <a:solidFill>
                <a:srgbClr val="00B0F0"/>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991510"/>
            <a:ext cx="5791200" cy="567537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1593774"/>
            <a:ext cx="3878875" cy="4470849"/>
          </a:xfrm>
          <a:prstGeom prst="rect">
            <a:avLst/>
          </a:prstGeom>
        </p:spPr>
      </p:pic>
    </p:spTree>
    <p:extLst>
      <p:ext uri="{BB962C8B-B14F-4D97-AF65-F5344CB8AC3E}">
        <p14:creationId xmlns:p14="http://schemas.microsoft.com/office/powerpoint/2010/main" val="384856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457200"/>
            <a:ext cx="4087812" cy="2185988"/>
          </a:xfrm>
        </p:spPr>
        <p:txBody>
          <a:bodyPr>
            <a:normAutofit/>
          </a:bodyPr>
          <a:lstStyle/>
          <a:p>
            <a:r>
              <a:rPr lang="en-US" sz="4000" b="1" dirty="0" smtClean="0">
                <a:latin typeface="+mn-lt"/>
              </a:rPr>
              <a:t>MEMORY</a:t>
            </a:r>
            <a:br>
              <a:rPr lang="en-US" sz="4000" b="1" dirty="0" smtClean="0">
                <a:latin typeface="+mn-lt"/>
              </a:rPr>
            </a:br>
            <a:r>
              <a:rPr lang="en-US" sz="4000" b="1" dirty="0" smtClean="0">
                <a:latin typeface="+mn-lt"/>
              </a:rPr>
              <a:t>&amp;</a:t>
            </a:r>
            <a:br>
              <a:rPr lang="en-US" sz="4000" b="1" dirty="0" smtClean="0">
                <a:latin typeface="+mn-lt"/>
              </a:rPr>
            </a:br>
            <a:r>
              <a:rPr lang="en-US" sz="4000" b="1" dirty="0" smtClean="0">
                <a:latin typeface="+mn-lt"/>
              </a:rPr>
              <a:t>STORAGE</a:t>
            </a:r>
            <a:endParaRPr lang="en-US" sz="4000" b="1" dirty="0">
              <a:latin typeface="+mn-lt"/>
            </a:endParaRPr>
          </a:p>
        </p:txBody>
      </p:sp>
      <p:sp>
        <p:nvSpPr>
          <p:cNvPr id="5" name="Rectangle 4"/>
          <p:cNvSpPr/>
          <p:nvPr/>
        </p:nvSpPr>
        <p:spPr>
          <a:xfrm>
            <a:off x="5105400" y="533400"/>
            <a:ext cx="5257800" cy="3108543"/>
          </a:xfrm>
          <a:prstGeom prst="rect">
            <a:avLst/>
          </a:prstGeom>
        </p:spPr>
        <p:txBody>
          <a:bodyPr wrap="square">
            <a:spAutoFit/>
          </a:bodyPr>
          <a:lstStyle/>
          <a:p>
            <a:pPr algn="just"/>
            <a:r>
              <a:rPr lang="en-US" sz="2800" dirty="0" smtClean="0"/>
              <a:t>MEMORY : </a:t>
            </a:r>
            <a:r>
              <a:rPr lang="en-US" sz="2800" dirty="0"/>
              <a:t>Provides your working space </a:t>
            </a:r>
            <a:r>
              <a:rPr lang="en-US" sz="2800" dirty="0" smtClean="0"/>
              <a:t>(Ex. </a:t>
            </a:r>
            <a:r>
              <a:rPr lang="en-US" sz="2800" dirty="0"/>
              <a:t>RAM,ROM</a:t>
            </a:r>
            <a:r>
              <a:rPr lang="en-US" sz="2800" dirty="0" smtClean="0"/>
              <a:t>).</a:t>
            </a:r>
          </a:p>
          <a:p>
            <a:pPr algn="just"/>
            <a:endParaRPr lang="en-US" sz="2800" dirty="0"/>
          </a:p>
          <a:p>
            <a:pPr algn="just"/>
            <a:endParaRPr lang="en-US" sz="2800" dirty="0"/>
          </a:p>
          <a:p>
            <a:pPr algn="just"/>
            <a:r>
              <a:rPr lang="en-US" sz="2800" dirty="0"/>
              <a:t>STORAGE </a:t>
            </a:r>
            <a:r>
              <a:rPr lang="en-US" sz="2800" dirty="0" smtClean="0"/>
              <a:t>: Provides </a:t>
            </a:r>
            <a:r>
              <a:rPr lang="en-US" sz="2800" dirty="0"/>
              <a:t>capacity for all the files and information you </a:t>
            </a:r>
            <a:r>
              <a:rPr lang="en-US" sz="2800" dirty="0" smtClean="0"/>
              <a:t>need.  (Ex: hard </a:t>
            </a:r>
            <a:r>
              <a:rPr lang="en-US" sz="2800" dirty="0"/>
              <a:t>disk, Optical disk, USB).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4462" y="3962400"/>
            <a:ext cx="5019675" cy="2151289"/>
          </a:xfrm>
          <a:prstGeom prst="rect">
            <a:avLst/>
          </a:prstGeom>
        </p:spPr>
      </p:pic>
    </p:spTree>
    <p:extLst>
      <p:ext uri="{BB962C8B-B14F-4D97-AF65-F5344CB8AC3E}">
        <p14:creationId xmlns:p14="http://schemas.microsoft.com/office/powerpoint/2010/main" val="1336178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716" y="762000"/>
            <a:ext cx="4087812" cy="2185988"/>
          </a:xfrm>
        </p:spPr>
        <p:txBody>
          <a:bodyPr>
            <a:normAutofit/>
          </a:bodyPr>
          <a:lstStyle/>
          <a:p>
            <a:r>
              <a:rPr lang="en-US" sz="4800" dirty="0" smtClean="0"/>
              <a:t>MEMORY</a:t>
            </a:r>
            <a:endParaRPr lang="en-US" sz="4800" dirty="0"/>
          </a:p>
        </p:txBody>
      </p:sp>
      <p:sp>
        <p:nvSpPr>
          <p:cNvPr id="4" name="Text Placeholder 1"/>
          <p:cNvSpPr>
            <a:spLocks noGrp="1"/>
          </p:cNvSpPr>
          <p:nvPr>
            <p:ph type="body" sz="quarter" idx="38"/>
          </p:nvPr>
        </p:nvSpPr>
        <p:spPr>
          <a:xfrm>
            <a:off x="426716" y="3367132"/>
            <a:ext cx="3670826" cy="2993216"/>
          </a:xfrm>
        </p:spPr>
        <p:txBody>
          <a:bodyPr/>
          <a:lstStyle/>
          <a:p>
            <a:endParaRPr lang="en-US" dirty="0"/>
          </a:p>
        </p:txBody>
      </p:sp>
      <p:sp>
        <p:nvSpPr>
          <p:cNvPr id="6" name="Content Placeholder 2"/>
          <p:cNvSpPr txBox="1">
            <a:spLocks/>
          </p:cNvSpPr>
          <p:nvPr/>
        </p:nvSpPr>
        <p:spPr>
          <a:xfrm>
            <a:off x="4953000" y="914400"/>
            <a:ext cx="5867396" cy="4953000"/>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0070C0"/>
              </a:buClr>
              <a:buFont typeface="Wingdings" panose="05000000000000000000" pitchFamily="2" charset="2"/>
              <a:buChar char="Ø"/>
            </a:pPr>
            <a:r>
              <a:rPr lang="en-US" sz="2400" dirty="0" smtClean="0"/>
              <a:t> The physical devices used to store the data either temporarily or permanently. </a:t>
            </a:r>
          </a:p>
          <a:p>
            <a:pPr>
              <a:lnSpc>
                <a:spcPct val="100000"/>
              </a:lnSpc>
              <a:buClr>
                <a:srgbClr val="0070C0"/>
              </a:buClr>
              <a:buFont typeface="Wingdings" panose="05000000000000000000" pitchFamily="2" charset="2"/>
              <a:buChar char="Ø"/>
            </a:pPr>
            <a:endParaRPr lang="en-US" sz="2400" dirty="0" smtClean="0"/>
          </a:p>
          <a:p>
            <a:pPr>
              <a:lnSpc>
                <a:spcPct val="100000"/>
              </a:lnSpc>
              <a:buClr>
                <a:srgbClr val="0070C0"/>
              </a:buClr>
              <a:buFont typeface="Wingdings" panose="05000000000000000000" pitchFamily="2" charset="2"/>
              <a:buChar char="Ø"/>
            </a:pPr>
            <a:r>
              <a:rPr lang="en-US" sz="2400" dirty="0" smtClean="0"/>
              <a:t> Data is stored in binary format.</a:t>
            </a:r>
          </a:p>
          <a:p>
            <a:pPr>
              <a:lnSpc>
                <a:spcPct val="100000"/>
              </a:lnSpc>
              <a:buClr>
                <a:srgbClr val="0070C0"/>
              </a:buClr>
              <a:buFont typeface="Wingdings" panose="05000000000000000000" pitchFamily="2" charset="2"/>
              <a:buChar char="Ø"/>
            </a:pPr>
            <a:endParaRPr lang="en-US" sz="2400" dirty="0" smtClean="0"/>
          </a:p>
          <a:p>
            <a:pPr>
              <a:lnSpc>
                <a:spcPct val="100000"/>
              </a:lnSpc>
              <a:buClr>
                <a:srgbClr val="0070C0"/>
              </a:buClr>
              <a:buFont typeface="Wingdings" panose="05000000000000000000" pitchFamily="2" charset="2"/>
              <a:buChar char="Ø"/>
            </a:pPr>
            <a:r>
              <a:rPr lang="en-US" sz="2400" dirty="0" smtClean="0"/>
              <a:t> Types :</a:t>
            </a:r>
          </a:p>
          <a:p>
            <a:pPr lvl="1">
              <a:lnSpc>
                <a:spcPct val="100000"/>
              </a:lnSpc>
            </a:pPr>
            <a:r>
              <a:rPr lang="en-US" sz="3600" b="1" dirty="0" smtClean="0">
                <a:solidFill>
                  <a:srgbClr val="2B0A3D"/>
                </a:solidFill>
              </a:rPr>
              <a:t>RAM</a:t>
            </a:r>
          </a:p>
          <a:p>
            <a:pPr lvl="1">
              <a:lnSpc>
                <a:spcPct val="100000"/>
              </a:lnSpc>
            </a:pPr>
            <a:r>
              <a:rPr lang="en-US" sz="3600" b="1" dirty="0" smtClean="0">
                <a:solidFill>
                  <a:srgbClr val="2B0A3D"/>
                </a:solidFill>
              </a:rPr>
              <a:t>ROM</a:t>
            </a:r>
          </a:p>
          <a:p>
            <a:pPr lvl="1">
              <a:lnSpc>
                <a:spcPct val="100000"/>
              </a:lnSpc>
            </a:pPr>
            <a:r>
              <a:rPr lang="en-US" sz="3600" b="1" dirty="0" smtClean="0">
                <a:solidFill>
                  <a:srgbClr val="2B0A3D"/>
                </a:solidFill>
              </a:rPr>
              <a:t>Cache memory    </a:t>
            </a:r>
            <a:endParaRPr lang="en-US" sz="3600" b="1" dirty="0">
              <a:solidFill>
                <a:srgbClr val="2B0A3D"/>
              </a:solidFill>
            </a:endParaRPr>
          </a:p>
        </p:txBody>
      </p:sp>
    </p:spTree>
    <p:extLst>
      <p:ext uri="{BB962C8B-B14F-4D97-AF65-F5344CB8AC3E}">
        <p14:creationId xmlns:p14="http://schemas.microsoft.com/office/powerpoint/2010/main" val="29221497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716" y="762000"/>
            <a:ext cx="4087812" cy="2185988"/>
          </a:xfrm>
        </p:spPr>
        <p:txBody>
          <a:bodyPr>
            <a:normAutofit/>
          </a:bodyPr>
          <a:lstStyle/>
          <a:p>
            <a:r>
              <a:rPr lang="en-US" sz="4800" dirty="0" smtClean="0"/>
              <a:t>RAM</a:t>
            </a:r>
            <a:endParaRPr lang="en-US" sz="4800" dirty="0"/>
          </a:p>
        </p:txBody>
      </p:sp>
      <p:sp>
        <p:nvSpPr>
          <p:cNvPr id="4" name="Text Placeholder 1"/>
          <p:cNvSpPr>
            <a:spLocks noGrp="1"/>
          </p:cNvSpPr>
          <p:nvPr>
            <p:ph type="body" sz="quarter" idx="38"/>
          </p:nvPr>
        </p:nvSpPr>
        <p:spPr>
          <a:xfrm>
            <a:off x="426716" y="3367132"/>
            <a:ext cx="3670826" cy="2993216"/>
          </a:xfrm>
        </p:spPr>
        <p:txBody>
          <a:bodyPr/>
          <a:lstStyle/>
          <a:p>
            <a:endParaRPr lang="en-US" dirty="0"/>
          </a:p>
        </p:txBody>
      </p:sp>
      <p:sp>
        <p:nvSpPr>
          <p:cNvPr id="6" name="Content Placeholder 2"/>
          <p:cNvSpPr txBox="1">
            <a:spLocks/>
          </p:cNvSpPr>
          <p:nvPr/>
        </p:nvSpPr>
        <p:spPr>
          <a:xfrm>
            <a:off x="4953000" y="914400"/>
            <a:ext cx="5867396" cy="5445948"/>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lvl="1" indent="0">
              <a:lnSpc>
                <a:spcPct val="100000"/>
              </a:lnSpc>
              <a:buNone/>
            </a:pPr>
            <a:r>
              <a:rPr lang="en-US" sz="3600" b="1" dirty="0" smtClean="0">
                <a:solidFill>
                  <a:srgbClr val="2B0A3D"/>
                </a:solidFill>
              </a:rPr>
              <a:t>Random Access Memory</a:t>
            </a:r>
          </a:p>
          <a:p>
            <a:pPr marL="4763" lvl="1" indent="0">
              <a:lnSpc>
                <a:spcPct val="100000"/>
              </a:lnSpc>
              <a:buNone/>
            </a:pPr>
            <a:endParaRPr lang="en-US" sz="3600" b="1" dirty="0">
              <a:solidFill>
                <a:srgbClr val="2B0A3D"/>
              </a:solidFill>
            </a:endParaRPr>
          </a:p>
          <a:p>
            <a:pPr marL="285750" indent="-285750">
              <a:buClr>
                <a:schemeClr val="accent1"/>
              </a:buClr>
              <a:buFont typeface="Wingdings" panose="05000000000000000000" pitchFamily="2" charset="2"/>
              <a:buChar char="Ø"/>
            </a:pPr>
            <a:r>
              <a:rPr lang="en-US" sz="2400" dirty="0">
                <a:cs typeface="Times New Roman" panose="02020603050405020304" pitchFamily="18" charset="0"/>
              </a:rPr>
              <a:t>Used as a temporary storage because it is volatile</a:t>
            </a:r>
            <a:r>
              <a:rPr lang="en-US" dirty="0" smtClean="0">
                <a:latin typeface="Times New Roman" panose="02020603050405020304" pitchFamily="18" charset="0"/>
                <a:cs typeface="Times New Roman" panose="02020603050405020304" pitchFamily="18" charset="0"/>
              </a:rPr>
              <a:t>.</a:t>
            </a:r>
          </a:p>
          <a:p>
            <a:pPr marL="285750" indent="-285750">
              <a:buClr>
                <a:schemeClr val="accent1"/>
              </a:buCl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r>
              <a:rPr lang="en-US" sz="2400" dirty="0">
                <a:cs typeface="Times New Roman" panose="02020603050405020304" pitchFamily="18" charset="0"/>
              </a:rPr>
              <a:t>Allows the user to read or write the data at the same amount of time</a:t>
            </a:r>
            <a:r>
              <a:rPr lang="en-US" sz="2400" dirty="0" smtClean="0">
                <a:cs typeface="Times New Roman" panose="02020603050405020304" pitchFamily="18" charset="0"/>
              </a:rPr>
              <a:t>.</a:t>
            </a:r>
          </a:p>
          <a:p>
            <a:pPr marL="285750" indent="-285750">
              <a:buClr>
                <a:schemeClr val="accent1"/>
              </a:buClr>
              <a:buFont typeface="Wingdings" panose="05000000000000000000" pitchFamily="2" charset="2"/>
              <a:buChar char="Ø"/>
            </a:pPr>
            <a:endParaRPr lang="en-US" sz="2400" dirty="0">
              <a:cs typeface="Times New Roman" panose="02020603050405020304" pitchFamily="18" charset="0"/>
            </a:endParaRPr>
          </a:p>
          <a:p>
            <a:pPr marL="285750" indent="-285750">
              <a:buClr>
                <a:schemeClr val="accent1"/>
              </a:buClr>
              <a:buFont typeface="Wingdings" panose="05000000000000000000" pitchFamily="2" charset="2"/>
              <a:buChar char="Ø"/>
            </a:pPr>
            <a:r>
              <a:rPr lang="en-US" sz="2400" dirty="0">
                <a:cs typeface="Times New Roman" panose="02020603050405020304" pitchFamily="18" charset="0"/>
              </a:rPr>
              <a:t>Types</a:t>
            </a:r>
          </a:p>
          <a:p>
            <a:pPr marL="742950" lvl="1" indent="-285750">
              <a:lnSpc>
                <a:spcPct val="100000"/>
              </a:lnSpc>
            </a:pPr>
            <a:r>
              <a:rPr lang="en-US" sz="3200" b="1" dirty="0" smtClean="0">
                <a:solidFill>
                  <a:srgbClr val="2B0A3D"/>
                </a:solidFill>
                <a:cs typeface="Times New Roman" panose="02020603050405020304" pitchFamily="18" charset="0"/>
              </a:rPr>
              <a:t>SRAM</a:t>
            </a:r>
            <a:endParaRPr lang="en-US" sz="3200" b="1" dirty="0">
              <a:solidFill>
                <a:srgbClr val="2B0A3D"/>
              </a:solidFill>
              <a:cs typeface="Times New Roman" panose="02020603050405020304" pitchFamily="18" charset="0"/>
            </a:endParaRPr>
          </a:p>
          <a:p>
            <a:pPr marL="742950" lvl="1" indent="-285750">
              <a:lnSpc>
                <a:spcPct val="100000"/>
              </a:lnSpc>
            </a:pPr>
            <a:r>
              <a:rPr lang="en-US" sz="3200" b="1" dirty="0">
                <a:solidFill>
                  <a:srgbClr val="2B0A3D"/>
                </a:solidFill>
                <a:cs typeface="Times New Roman" panose="02020603050405020304" pitchFamily="18" charset="0"/>
              </a:rPr>
              <a:t>DRAM</a:t>
            </a:r>
          </a:p>
          <a:p>
            <a:pPr marL="4763" lvl="1" indent="0">
              <a:lnSpc>
                <a:spcPct val="100000"/>
              </a:lnSpc>
              <a:buNone/>
            </a:pPr>
            <a:endParaRPr lang="en-US" sz="3600" b="1" dirty="0" smtClean="0">
              <a:solidFill>
                <a:srgbClr val="2B0A3D"/>
              </a:solidFill>
            </a:endParaRPr>
          </a:p>
        </p:txBody>
      </p:sp>
    </p:spTree>
    <p:extLst>
      <p:ext uri="{BB962C8B-B14F-4D97-AF65-F5344CB8AC3E}">
        <p14:creationId xmlns:p14="http://schemas.microsoft.com/office/powerpoint/2010/main" val="41957085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407988" y="1700808"/>
            <a:ext cx="5832475" cy="432048"/>
          </a:xfrm>
        </p:spPr>
        <p:txBody>
          <a:bodyPr/>
          <a:lstStyle/>
          <a:p>
            <a:endParaRPr lang="en-US"/>
          </a:p>
        </p:txBody>
      </p:sp>
      <p:sp>
        <p:nvSpPr>
          <p:cNvPr id="8" name="Text Placeholder 7"/>
          <p:cNvSpPr>
            <a:spLocks noGrp="1"/>
          </p:cNvSpPr>
          <p:nvPr>
            <p:ph type="body" sz="quarter" idx="4294967295"/>
          </p:nvPr>
        </p:nvSpPr>
        <p:spPr>
          <a:xfrm>
            <a:off x="618009" y="5585038"/>
            <a:ext cx="1692449" cy="432048"/>
          </a:xfrm>
        </p:spPr>
        <p:txBody>
          <a:bodyPr/>
          <a:lstStyle/>
          <a:p>
            <a:endParaRPr lang="en-US"/>
          </a:p>
        </p:txBody>
      </p:sp>
      <p:sp>
        <p:nvSpPr>
          <p:cNvPr id="9" name="Text Placeholder 8"/>
          <p:cNvSpPr>
            <a:spLocks noGrp="1"/>
          </p:cNvSpPr>
          <p:nvPr>
            <p:ph type="body" sz="quarter" idx="4294967295"/>
          </p:nvPr>
        </p:nvSpPr>
        <p:spPr>
          <a:xfrm>
            <a:off x="2511156" y="5585038"/>
            <a:ext cx="1692449" cy="432048"/>
          </a:xfrm>
        </p:spPr>
        <p:txBody>
          <a:bodyPr/>
          <a:lstStyle/>
          <a:p>
            <a:endParaRPr lang="en-US"/>
          </a:p>
        </p:txBody>
      </p:sp>
      <p:sp>
        <p:nvSpPr>
          <p:cNvPr id="10" name="Text Placeholder 9"/>
          <p:cNvSpPr>
            <a:spLocks noGrp="1"/>
          </p:cNvSpPr>
          <p:nvPr>
            <p:ph type="body" sz="quarter" idx="4294967295"/>
          </p:nvPr>
        </p:nvSpPr>
        <p:spPr>
          <a:xfrm>
            <a:off x="4404303" y="5585038"/>
            <a:ext cx="1692449" cy="432048"/>
          </a:xfrm>
        </p:spPr>
        <p:txBody>
          <a:bodyPr/>
          <a:lstStyle/>
          <a:p>
            <a:endParaRPr lang="en-US"/>
          </a:p>
        </p:txBody>
      </p:sp>
      <p:sp>
        <p:nvSpPr>
          <p:cNvPr id="11" name="Text Placeholder 10"/>
          <p:cNvSpPr>
            <a:spLocks noGrp="1"/>
          </p:cNvSpPr>
          <p:nvPr>
            <p:ph type="body" sz="quarter" idx="4294967295"/>
          </p:nvPr>
        </p:nvSpPr>
        <p:spPr>
          <a:xfrm>
            <a:off x="6297450" y="5585038"/>
            <a:ext cx="1692449" cy="432048"/>
          </a:xfrm>
        </p:spPr>
        <p:txBody>
          <a:bodyPr/>
          <a:lstStyle/>
          <a:p>
            <a:endParaRPr lang="en-US"/>
          </a:p>
        </p:txBody>
      </p:sp>
      <p:sp>
        <p:nvSpPr>
          <p:cNvPr id="12" name="Text Placeholder 11"/>
          <p:cNvSpPr>
            <a:spLocks noGrp="1"/>
          </p:cNvSpPr>
          <p:nvPr>
            <p:ph type="body" sz="quarter" idx="4294967295"/>
          </p:nvPr>
        </p:nvSpPr>
        <p:spPr>
          <a:xfrm>
            <a:off x="8190597" y="5585038"/>
            <a:ext cx="1692449" cy="432048"/>
          </a:xfrm>
        </p:spPr>
        <p:txBody>
          <a:bodyPr/>
          <a:lstStyle/>
          <a:p>
            <a:endParaRPr lang="en-US"/>
          </a:p>
        </p:txBody>
      </p:sp>
      <p:sp>
        <p:nvSpPr>
          <p:cNvPr id="13" name="Text Placeholder 12"/>
          <p:cNvSpPr>
            <a:spLocks noGrp="1"/>
          </p:cNvSpPr>
          <p:nvPr>
            <p:ph type="body" sz="quarter" idx="4294967295"/>
          </p:nvPr>
        </p:nvSpPr>
        <p:spPr>
          <a:xfrm>
            <a:off x="10083744" y="5585038"/>
            <a:ext cx="1692449" cy="432048"/>
          </a:xfrm>
        </p:spPr>
        <p:txBody>
          <a:bodyPr/>
          <a:lstStyle/>
          <a:p>
            <a:endParaRPr lang="en-US"/>
          </a:p>
        </p:txBody>
      </p:sp>
      <p:sp>
        <p:nvSpPr>
          <p:cNvPr id="3" name="Title 2"/>
          <p:cNvSpPr>
            <a:spLocks noGrp="1"/>
          </p:cNvSpPr>
          <p:nvPr>
            <p:ph type="title"/>
          </p:nvPr>
        </p:nvSpPr>
        <p:spPr/>
        <p:txBody>
          <a:bodyPr>
            <a:normAutofit/>
          </a:bodyPr>
          <a:lstStyle/>
          <a:p>
            <a:r>
              <a:rPr lang="en-US" sz="4800" dirty="0"/>
              <a:t>SRAM </a:t>
            </a:r>
            <a:r>
              <a:rPr lang="en-US" sz="4800" dirty="0" smtClean="0"/>
              <a:t>vs. </a:t>
            </a:r>
            <a:r>
              <a:rPr lang="en-US" sz="4800" dirty="0"/>
              <a:t>DRAM</a:t>
            </a:r>
          </a:p>
        </p:txBody>
      </p:sp>
      <p:sp>
        <p:nvSpPr>
          <p:cNvPr id="14" name="Text Placeholder 13"/>
          <p:cNvSpPr>
            <a:spLocks noGrp="1"/>
          </p:cNvSpPr>
          <p:nvPr>
            <p:ph type="body" sz="quarter" idx="4294967295"/>
          </p:nvPr>
        </p:nvSpPr>
        <p:spPr>
          <a:xfrm>
            <a:off x="426488" y="2326856"/>
            <a:ext cx="3149232" cy="1994493"/>
          </a:xfrm>
        </p:spPr>
        <p:txBody>
          <a:bodyPr/>
          <a:lstStyle/>
          <a:p>
            <a:endParaRPr lang="en-US"/>
          </a:p>
        </p:txBody>
      </p:sp>
      <p:sp>
        <p:nvSpPr>
          <p:cNvPr id="15" name="Text Placeholder 14"/>
          <p:cNvSpPr>
            <a:spLocks noGrp="1"/>
          </p:cNvSpPr>
          <p:nvPr>
            <p:ph type="body" sz="quarter" idx="4294967295"/>
          </p:nvPr>
        </p:nvSpPr>
        <p:spPr>
          <a:xfrm>
            <a:off x="3860688" y="2326856"/>
            <a:ext cx="3149232" cy="1994493"/>
          </a:xfrm>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294874214"/>
              </p:ext>
            </p:extLst>
          </p:nvPr>
        </p:nvGraphicFramePr>
        <p:xfrm>
          <a:off x="370898" y="1371600"/>
          <a:ext cx="9601200" cy="3032760"/>
        </p:xfrm>
        <a:graphic>
          <a:graphicData uri="http://schemas.openxmlformats.org/drawingml/2006/table">
            <a:tbl>
              <a:tblPr firstRow="1" bandRow="1">
                <a:tableStyleId>{E8034E78-7F5D-4C2E-B375-FC64B27BC917}</a:tableStyleId>
              </a:tblPr>
              <a:tblGrid>
                <a:gridCol w="4800600"/>
                <a:gridCol w="4800600"/>
              </a:tblGrid>
              <a:tr h="370840">
                <a:tc>
                  <a:txBody>
                    <a:bodyPr/>
                    <a:lstStyle/>
                    <a:p>
                      <a:r>
                        <a:rPr lang="en-US" dirty="0" smtClean="0"/>
                        <a:t>   STATIC</a:t>
                      </a:r>
                      <a:r>
                        <a:rPr lang="en-US" baseline="0" dirty="0" smtClean="0"/>
                        <a:t> RANDOM ACCESS MEMORY</a:t>
                      </a:r>
                      <a:endParaRPr lang="en-US" dirty="0"/>
                    </a:p>
                  </a:txBody>
                  <a:tcPr/>
                </a:tc>
                <a:tc>
                  <a:txBody>
                    <a:bodyPr/>
                    <a:lstStyle/>
                    <a:p>
                      <a:r>
                        <a:rPr lang="en-US" dirty="0" smtClean="0"/>
                        <a:t>  DYNAMIC RANDOM</a:t>
                      </a:r>
                      <a:r>
                        <a:rPr lang="en-US" baseline="0" dirty="0" smtClean="0"/>
                        <a:t> ACCESS MEMORY</a:t>
                      </a:r>
                      <a:endParaRPr lang="en-US" dirty="0"/>
                    </a:p>
                  </a:txBody>
                  <a:tcPr/>
                </a:tc>
              </a:tr>
              <a:tr h="370840">
                <a:tc>
                  <a:txBody>
                    <a:bodyPr/>
                    <a:lstStyle/>
                    <a:p>
                      <a:pPr marL="285750" indent="-285750">
                        <a:buFont typeface="Arial" panose="020B0604020202020204" pitchFamily="34" charset="0"/>
                        <a:buChar char="•"/>
                      </a:pPr>
                      <a:r>
                        <a:rPr lang="en-US" sz="1800" b="0" i="0" u="none" strike="noStrike" kern="1200" baseline="0" dirty="0" smtClean="0">
                          <a:solidFill>
                            <a:schemeClr val="tx1"/>
                          </a:solidFill>
                          <a:latin typeface="+mn-lt"/>
                          <a:ea typeface="+mn-ea"/>
                          <a:cs typeface="+mn-cs"/>
                        </a:rPr>
                        <a:t>Semi conductor memory</a:t>
                      </a:r>
                      <a:endParaRPr lang="en-US" dirty="0">
                        <a:solidFill>
                          <a:schemeClr val="tx1"/>
                        </a:solidFill>
                      </a:endParaRPr>
                    </a:p>
                  </a:txBody>
                  <a:tcPr/>
                </a:tc>
                <a:tc>
                  <a:txBody>
                    <a:bodyPr/>
                    <a:lstStyle/>
                    <a:p>
                      <a:pPr marL="285750" indent="-285750">
                        <a:buFont typeface="Arial" panose="020B0604020202020204" pitchFamily="34" charset="0"/>
                        <a:buChar char="•"/>
                      </a:pPr>
                      <a:r>
                        <a:rPr lang="en-US" sz="1800" b="0" i="0" u="none" strike="noStrike" kern="1200" baseline="0" dirty="0" smtClean="0">
                          <a:solidFill>
                            <a:schemeClr val="tx1"/>
                          </a:solidFill>
                          <a:latin typeface="+mn-lt"/>
                          <a:ea typeface="+mn-ea"/>
                          <a:cs typeface="+mn-cs"/>
                        </a:rPr>
                        <a:t>Store each bit of memory in capacitor in an integrated circuit</a:t>
                      </a:r>
                      <a:endParaRPr lang="en-US" dirty="0">
                        <a:solidFill>
                          <a:schemeClr val="tx1"/>
                        </a:solidFill>
                      </a:endParaRPr>
                    </a:p>
                  </a:txBody>
                  <a:tcPr/>
                </a:tc>
              </a:tr>
              <a:tr h="370840">
                <a:tc>
                  <a:txBody>
                    <a:bodyPr/>
                    <a:lstStyle/>
                    <a:p>
                      <a:pPr marL="285750" indent="-285750">
                        <a:buFont typeface="Arial" panose="020B0604020202020204" pitchFamily="34" charset="0"/>
                        <a:buChar char="•"/>
                      </a:pPr>
                      <a:r>
                        <a:rPr lang="en-US" sz="1800" b="0" i="0" u="none" strike="noStrike" kern="1200" baseline="0" dirty="0" smtClean="0">
                          <a:solidFill>
                            <a:schemeClr val="tx1"/>
                          </a:solidFill>
                          <a:latin typeface="+mn-lt"/>
                          <a:ea typeface="+mn-ea"/>
                          <a:cs typeface="+mn-cs"/>
                        </a:rPr>
                        <a:t>Uses flip-flop to store each bit of</a:t>
                      </a:r>
                    </a:p>
                    <a:p>
                      <a:r>
                        <a:rPr lang="en-US" sz="1800" b="0" i="0" u="none" strike="noStrike" kern="1200" baseline="0" dirty="0" smtClean="0">
                          <a:solidFill>
                            <a:schemeClr val="tx1"/>
                          </a:solidFill>
                          <a:latin typeface="+mn-lt"/>
                          <a:ea typeface="+mn-ea"/>
                          <a:cs typeface="+mn-cs"/>
                        </a:rPr>
                        <a:t>     memory</a:t>
                      </a:r>
                      <a:endParaRPr lang="en-US" dirty="0">
                        <a:solidFill>
                          <a:schemeClr val="tx1"/>
                        </a:solidFill>
                      </a:endParaRPr>
                    </a:p>
                  </a:txBody>
                  <a:tcPr/>
                </a:tc>
                <a:tc>
                  <a:txBody>
                    <a:bodyPr/>
                    <a:lstStyle/>
                    <a:p>
                      <a:pPr marL="285750" indent="-285750">
                        <a:buFont typeface="Arial" panose="020B0604020202020204" pitchFamily="34" charset="0"/>
                        <a:buChar char="•"/>
                      </a:pPr>
                      <a:r>
                        <a:rPr lang="en-US" dirty="0" smtClean="0">
                          <a:solidFill>
                            <a:schemeClr val="tx1"/>
                          </a:solidFill>
                        </a:rPr>
                        <a:t> Uses a pair of transistor and a capacitor</a:t>
                      </a:r>
                      <a:r>
                        <a:rPr lang="en-US" baseline="0" dirty="0" smtClean="0">
                          <a:solidFill>
                            <a:schemeClr val="tx1"/>
                          </a:solidFill>
                        </a:rPr>
                        <a:t> to store the data.</a:t>
                      </a:r>
                      <a:endParaRPr lang="en-US" dirty="0">
                        <a:solidFill>
                          <a:schemeClr val="tx1"/>
                        </a:solidFill>
                      </a:endParaRPr>
                    </a:p>
                  </a:txBody>
                  <a:tcPr/>
                </a:tc>
              </a:tr>
              <a:tr h="370840">
                <a:tc>
                  <a:txBody>
                    <a:bodyPr/>
                    <a:lstStyle/>
                    <a:p>
                      <a:pPr marL="285750" indent="-285750">
                        <a:buFont typeface="Arial" panose="020B0604020202020204" pitchFamily="34" charset="0"/>
                        <a:buChar char="•"/>
                      </a:pPr>
                      <a:r>
                        <a:rPr lang="en-US" dirty="0" smtClean="0">
                          <a:solidFill>
                            <a:schemeClr val="tx1"/>
                          </a:solidFill>
                        </a:rPr>
                        <a:t>Need to be refreshed</a:t>
                      </a:r>
                      <a:r>
                        <a:rPr lang="en-US" baseline="0" dirty="0" smtClean="0">
                          <a:solidFill>
                            <a:schemeClr val="tx1"/>
                          </a:solidFill>
                        </a:rPr>
                        <a:t> frequently.</a:t>
                      </a:r>
                      <a:endParaRPr lang="en-US" dirty="0">
                        <a:solidFill>
                          <a:schemeClr val="tx1"/>
                        </a:solidFill>
                      </a:endParaRPr>
                    </a:p>
                  </a:txBody>
                  <a:tcPr/>
                </a:tc>
                <a:tc>
                  <a:txBody>
                    <a:bodyPr/>
                    <a:lstStyle/>
                    <a:p>
                      <a:pPr marL="285750" indent="-285750">
                        <a:buFont typeface="Arial" panose="020B0604020202020204" pitchFamily="34" charset="0"/>
                        <a:buChar char="•"/>
                      </a:pPr>
                      <a:r>
                        <a:rPr lang="en-US" dirty="0" smtClean="0">
                          <a:solidFill>
                            <a:schemeClr val="tx1"/>
                          </a:solidFill>
                        </a:rPr>
                        <a:t>Doesn’t required to</a:t>
                      </a:r>
                      <a:r>
                        <a:rPr lang="en-US" baseline="0" dirty="0" smtClean="0">
                          <a:solidFill>
                            <a:schemeClr val="tx1"/>
                          </a:solidFill>
                        </a:rPr>
                        <a:t> refresh frequently.</a:t>
                      </a:r>
                      <a:endParaRPr lang="en-US" dirty="0">
                        <a:solidFill>
                          <a:schemeClr val="tx1"/>
                        </a:solidFill>
                      </a:endParaRPr>
                    </a:p>
                  </a:txBody>
                  <a:tcPr/>
                </a:tc>
              </a:tr>
              <a:tr h="370840">
                <a:tc>
                  <a:txBody>
                    <a:bodyPr/>
                    <a:lstStyle/>
                    <a:p>
                      <a:pPr marL="285750" indent="-285750">
                        <a:buFont typeface="Arial" panose="020B0604020202020204" pitchFamily="34" charset="0"/>
                        <a:buChar char="•"/>
                      </a:pPr>
                      <a:r>
                        <a:rPr lang="en-US" dirty="0" smtClean="0">
                          <a:solidFill>
                            <a:schemeClr val="tx1"/>
                          </a:solidFill>
                        </a:rPr>
                        <a:t>6 transistors per bit</a:t>
                      </a:r>
                      <a:endParaRPr lang="en-US" dirty="0">
                        <a:solidFill>
                          <a:schemeClr val="tx1"/>
                        </a:solidFill>
                      </a:endParaRPr>
                    </a:p>
                  </a:txBody>
                  <a:tcPr/>
                </a:tc>
                <a:tc>
                  <a:txBody>
                    <a:bodyPr/>
                    <a:lstStyle/>
                    <a:p>
                      <a:pPr marL="285750" indent="-285750">
                        <a:buFont typeface="Arial" panose="020B0604020202020204" pitchFamily="34" charset="0"/>
                        <a:buChar char="•"/>
                      </a:pPr>
                      <a:r>
                        <a:rPr lang="en-US" dirty="0" smtClean="0">
                          <a:solidFill>
                            <a:schemeClr val="tx1"/>
                          </a:solidFill>
                        </a:rPr>
                        <a:t>Single</a:t>
                      </a:r>
                      <a:r>
                        <a:rPr lang="en-US" baseline="0" dirty="0" smtClean="0">
                          <a:solidFill>
                            <a:schemeClr val="tx1"/>
                          </a:solidFill>
                        </a:rPr>
                        <a:t> transistor per bit.</a:t>
                      </a:r>
                      <a:endParaRPr lang="en-US" dirty="0">
                        <a:solidFill>
                          <a:schemeClr val="tx1"/>
                        </a:solidFill>
                      </a:endParaRPr>
                    </a:p>
                  </a:txBody>
                  <a:tcPr/>
                </a:tc>
              </a:tr>
              <a:tr h="370840">
                <a:tc>
                  <a:txBody>
                    <a:bodyPr/>
                    <a:lstStyle/>
                    <a:p>
                      <a:pPr marL="285750" indent="-285750">
                        <a:buFont typeface="Arial" panose="020B0604020202020204" pitchFamily="34" charset="0"/>
                        <a:buChar char="•"/>
                      </a:pPr>
                      <a:r>
                        <a:rPr lang="en-US" dirty="0" smtClean="0">
                          <a:solidFill>
                            <a:schemeClr val="tx1"/>
                          </a:solidFill>
                        </a:rPr>
                        <a:t>Faster and consumes less power.</a:t>
                      </a:r>
                      <a:endParaRPr lang="en-US" dirty="0">
                        <a:solidFill>
                          <a:schemeClr val="tx1"/>
                        </a:solidFill>
                      </a:endParaRPr>
                    </a:p>
                  </a:txBody>
                  <a:tcPr/>
                </a:tc>
                <a:tc>
                  <a:txBody>
                    <a:bodyPr/>
                    <a:lstStyle/>
                    <a:p>
                      <a:pPr marL="285750" indent="-285750">
                        <a:buFont typeface="Arial" panose="020B0604020202020204" pitchFamily="34" charset="0"/>
                        <a:buChar char="•"/>
                      </a:pPr>
                      <a:r>
                        <a:rPr lang="en-US" dirty="0" smtClean="0">
                          <a:solidFill>
                            <a:schemeClr val="tx1"/>
                          </a:solidFill>
                        </a:rPr>
                        <a:t>Slower and consumes</a:t>
                      </a:r>
                      <a:r>
                        <a:rPr lang="en-US" baseline="0" dirty="0" smtClean="0">
                          <a:solidFill>
                            <a:schemeClr val="tx1"/>
                          </a:solidFill>
                        </a:rPr>
                        <a:t> more power than SRAM.</a:t>
                      </a:r>
                      <a:endParaRPr lang="en-US" dirty="0">
                        <a:solidFill>
                          <a:schemeClr val="tx1"/>
                        </a:solidFill>
                      </a:endParaRPr>
                    </a:p>
                  </a:txBody>
                  <a:tcPr/>
                </a:tc>
              </a:tr>
            </a:tbl>
          </a:graphicData>
        </a:graphic>
      </p:graphicFrame>
    </p:spTree>
    <p:extLst>
      <p:ext uri="{BB962C8B-B14F-4D97-AF65-F5344CB8AC3E}">
        <p14:creationId xmlns:p14="http://schemas.microsoft.com/office/powerpoint/2010/main" val="827927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94967295"/>
          </p:nvPr>
        </p:nvSpPr>
        <p:spPr>
          <a:xfrm>
            <a:off x="4404303" y="5585038"/>
            <a:ext cx="1692449" cy="432048"/>
          </a:xfrm>
        </p:spPr>
        <p:txBody>
          <a:bodyPr/>
          <a:lstStyle/>
          <a:p>
            <a:endParaRPr lang="en-US"/>
          </a:p>
        </p:txBody>
      </p:sp>
      <p:sp>
        <p:nvSpPr>
          <p:cNvPr id="11" name="Text Placeholder 10"/>
          <p:cNvSpPr>
            <a:spLocks noGrp="1"/>
          </p:cNvSpPr>
          <p:nvPr>
            <p:ph type="body" sz="quarter" idx="4294967295"/>
          </p:nvPr>
        </p:nvSpPr>
        <p:spPr>
          <a:xfrm>
            <a:off x="6297450" y="5585038"/>
            <a:ext cx="1692449" cy="432048"/>
          </a:xfrm>
        </p:spPr>
        <p:txBody>
          <a:bodyPr/>
          <a:lstStyle/>
          <a:p>
            <a:endParaRPr lang="en-US"/>
          </a:p>
        </p:txBody>
      </p:sp>
      <p:sp>
        <p:nvSpPr>
          <p:cNvPr id="12" name="Text Placeholder 11"/>
          <p:cNvSpPr>
            <a:spLocks noGrp="1"/>
          </p:cNvSpPr>
          <p:nvPr>
            <p:ph type="body" sz="quarter" idx="4294967295"/>
          </p:nvPr>
        </p:nvSpPr>
        <p:spPr>
          <a:xfrm>
            <a:off x="8190597" y="5585038"/>
            <a:ext cx="1692449" cy="432048"/>
          </a:xfrm>
        </p:spPr>
        <p:txBody>
          <a:bodyPr/>
          <a:lstStyle/>
          <a:p>
            <a:endParaRPr lang="en-US"/>
          </a:p>
        </p:txBody>
      </p:sp>
      <p:sp>
        <p:nvSpPr>
          <p:cNvPr id="3" name="Title 2"/>
          <p:cNvSpPr>
            <a:spLocks noGrp="1"/>
          </p:cNvSpPr>
          <p:nvPr>
            <p:ph type="title"/>
          </p:nvPr>
        </p:nvSpPr>
        <p:spPr/>
        <p:txBody>
          <a:bodyPr>
            <a:normAutofit/>
          </a:bodyPr>
          <a:lstStyle/>
          <a:p>
            <a:r>
              <a:rPr lang="en-US" sz="4800" dirty="0"/>
              <a:t>Read Only Memory</a:t>
            </a:r>
          </a:p>
        </p:txBody>
      </p:sp>
      <p:sp>
        <p:nvSpPr>
          <p:cNvPr id="16" name="TextBox 15"/>
          <p:cNvSpPr txBox="1"/>
          <p:nvPr/>
        </p:nvSpPr>
        <p:spPr>
          <a:xfrm>
            <a:off x="407988" y="1447800"/>
            <a:ext cx="6907212" cy="4154984"/>
          </a:xfrm>
          <a:prstGeom prst="rect">
            <a:avLst/>
          </a:prstGeom>
          <a:noFill/>
        </p:spPr>
        <p:txBody>
          <a:bodyPr wrap="square" rtlCol="0">
            <a:spAutoFit/>
          </a:bodyPr>
          <a:lstStyle/>
          <a:p>
            <a:pPr marL="342900" indent="-342900" algn="just">
              <a:buClr>
                <a:schemeClr val="accent1"/>
              </a:buClr>
              <a:buFont typeface="Wingdings" panose="05000000000000000000" pitchFamily="2" charset="2"/>
              <a:buChar char="Ø"/>
            </a:pPr>
            <a:r>
              <a:rPr lang="en-US" sz="2400" dirty="0" smtClean="0">
                <a:cs typeface="Times New Roman" panose="02020603050405020304" pitchFamily="18" charset="0"/>
              </a:rPr>
              <a:t>A storage medium used to store the data permanently.</a:t>
            </a:r>
          </a:p>
          <a:p>
            <a:pPr marL="342900" indent="-342900" algn="just">
              <a:buClr>
                <a:schemeClr val="accent1"/>
              </a:buClr>
              <a:buFont typeface="Wingdings" panose="05000000000000000000" pitchFamily="2" charset="2"/>
              <a:buChar char="Ø"/>
            </a:pPr>
            <a:endParaRPr lang="en-US" sz="2400" dirty="0" smtClean="0">
              <a:cs typeface="Times New Roman" panose="02020603050405020304" pitchFamily="18" charset="0"/>
            </a:endParaRPr>
          </a:p>
          <a:p>
            <a:pPr marL="342900" indent="-342900" algn="just">
              <a:buClr>
                <a:schemeClr val="accent1"/>
              </a:buClr>
              <a:buFont typeface="Wingdings" panose="05000000000000000000" pitchFamily="2" charset="2"/>
              <a:buChar char="Ø"/>
            </a:pPr>
            <a:r>
              <a:rPr lang="en-US" sz="2400" dirty="0" smtClean="0">
                <a:cs typeface="Times New Roman" panose="02020603050405020304" pitchFamily="18" charset="0"/>
              </a:rPr>
              <a:t>Mainly used for firmware, programs to start PC, Boot settings.</a:t>
            </a:r>
          </a:p>
          <a:p>
            <a:pPr marL="342900" indent="-342900" algn="just">
              <a:buClr>
                <a:schemeClr val="accent1"/>
              </a:buClr>
              <a:buFont typeface="Wingdings" panose="05000000000000000000" pitchFamily="2" charset="2"/>
              <a:buChar char="Ø"/>
            </a:pPr>
            <a:endParaRPr lang="en-US" sz="2400" dirty="0" smtClean="0">
              <a:cs typeface="Times New Roman" panose="02020603050405020304" pitchFamily="18" charset="0"/>
            </a:endParaRPr>
          </a:p>
          <a:p>
            <a:pPr marL="342900" indent="-342900" algn="just">
              <a:buClr>
                <a:schemeClr val="accent1"/>
              </a:buClr>
              <a:buFont typeface="Wingdings" panose="05000000000000000000" pitchFamily="2" charset="2"/>
              <a:buChar char="Ø"/>
            </a:pPr>
            <a:r>
              <a:rPr lang="en-US" sz="2400" dirty="0" smtClean="0">
                <a:cs typeface="Times New Roman" panose="02020603050405020304" pitchFamily="18" charset="0"/>
              </a:rPr>
              <a:t>Types</a:t>
            </a:r>
          </a:p>
          <a:p>
            <a:pPr marL="800100" lvl="1" indent="-342900" algn="just">
              <a:buClr>
                <a:schemeClr val="accent1"/>
              </a:buClr>
              <a:buFont typeface="Arial" panose="020B0604020202020204" pitchFamily="34" charset="0"/>
              <a:buChar char="•"/>
            </a:pPr>
            <a:r>
              <a:rPr lang="en-US" sz="3200" b="1" dirty="0" smtClean="0">
                <a:solidFill>
                  <a:srgbClr val="2B0A3D"/>
                </a:solidFill>
                <a:cs typeface="Times New Roman" panose="02020603050405020304" pitchFamily="18" charset="0"/>
              </a:rPr>
              <a:t>PROM</a:t>
            </a:r>
          </a:p>
          <a:p>
            <a:pPr marL="800100" lvl="1" indent="-342900" algn="just">
              <a:buClr>
                <a:schemeClr val="accent1"/>
              </a:buClr>
              <a:buFont typeface="Arial" panose="020B0604020202020204" pitchFamily="34" charset="0"/>
              <a:buChar char="•"/>
            </a:pPr>
            <a:r>
              <a:rPr lang="en-US" sz="3200" b="1" dirty="0" smtClean="0">
                <a:solidFill>
                  <a:srgbClr val="2B0A3D"/>
                </a:solidFill>
                <a:cs typeface="Times New Roman" panose="02020603050405020304" pitchFamily="18" charset="0"/>
              </a:rPr>
              <a:t>EPROM</a:t>
            </a:r>
          </a:p>
          <a:p>
            <a:pPr marL="800100" lvl="1" indent="-342900" algn="just">
              <a:buClr>
                <a:schemeClr val="accent1"/>
              </a:buClr>
              <a:buFont typeface="Arial" panose="020B0604020202020204" pitchFamily="34" charset="0"/>
              <a:buChar char="•"/>
            </a:pPr>
            <a:r>
              <a:rPr lang="en-US" sz="3200" b="1" dirty="0" smtClean="0">
                <a:solidFill>
                  <a:srgbClr val="2B0A3D"/>
                </a:solidFill>
                <a:cs typeface="Times New Roman" panose="02020603050405020304" pitchFamily="18" charset="0"/>
              </a:rPr>
              <a:t>EEPROM</a:t>
            </a:r>
          </a:p>
        </p:txBody>
      </p:sp>
      <p:pic>
        <p:nvPicPr>
          <p:cNvPr id="1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282" y="3352800"/>
            <a:ext cx="4901233" cy="2917065"/>
          </a:xfrm>
          <a:prstGeom prst="rect">
            <a:avLst/>
          </a:prstGeom>
        </p:spPr>
      </p:pic>
    </p:spTree>
    <p:extLst>
      <p:ext uri="{BB962C8B-B14F-4D97-AF65-F5344CB8AC3E}">
        <p14:creationId xmlns:p14="http://schemas.microsoft.com/office/powerpoint/2010/main" val="2029935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algn="ctr"/>
            <a:r>
              <a:rPr lang="en-US" sz="2400" b="1" dirty="0">
                <a:latin typeface="Calibri" panose="020F0502020204030204" pitchFamily="34" charset="0"/>
                <a:cs typeface="Times New Roman" panose="02020603050405020304" pitchFamily="18" charset="0"/>
              </a:rPr>
              <a:t>PROM</a:t>
            </a:r>
            <a:endParaRPr lang="en-US" sz="2400" b="1" dirty="0"/>
          </a:p>
        </p:txBody>
      </p:sp>
      <p:sp>
        <p:nvSpPr>
          <p:cNvPr id="3" name="Text Placeholder 2"/>
          <p:cNvSpPr>
            <a:spLocks noGrp="1"/>
          </p:cNvSpPr>
          <p:nvPr>
            <p:ph type="body" sz="quarter" idx="27"/>
          </p:nvPr>
        </p:nvSpPr>
        <p:spPr/>
        <p:txBody>
          <a:bodyPr/>
          <a:lstStyle/>
          <a:p>
            <a:pPr algn="ctr"/>
            <a:r>
              <a:rPr lang="en-US" sz="2400" b="1" dirty="0">
                <a:latin typeface="Calibri" panose="020F0502020204030204" pitchFamily="34" charset="0"/>
                <a:cs typeface="Times New Roman" panose="02020603050405020304" pitchFamily="18" charset="0"/>
              </a:rPr>
              <a:t>EEPROM</a:t>
            </a:r>
            <a:endParaRPr lang="en-US" sz="2400" b="1" dirty="0"/>
          </a:p>
        </p:txBody>
      </p:sp>
      <p:sp>
        <p:nvSpPr>
          <p:cNvPr id="4" name="Text Placeholder 3"/>
          <p:cNvSpPr>
            <a:spLocks noGrp="1"/>
          </p:cNvSpPr>
          <p:nvPr>
            <p:ph type="body" sz="quarter" idx="29"/>
          </p:nvPr>
        </p:nvSpPr>
        <p:spPr/>
        <p:txBody>
          <a:bodyPr/>
          <a:lstStyle/>
          <a:p>
            <a:pPr algn="ctr"/>
            <a:r>
              <a:rPr lang="en-US" sz="2400" b="1" dirty="0">
                <a:latin typeface="Calibri" panose="020F0502020204030204" pitchFamily="34" charset="0"/>
                <a:cs typeface="Times New Roman" panose="02020603050405020304" pitchFamily="18" charset="0"/>
              </a:rPr>
              <a:t>EPROM</a:t>
            </a:r>
            <a:endParaRPr lang="en-US" sz="2400" b="1" dirty="0"/>
          </a:p>
        </p:txBody>
      </p:sp>
      <p:sp>
        <p:nvSpPr>
          <p:cNvPr id="6" name="Text Placeholder 5"/>
          <p:cNvSpPr>
            <a:spLocks noGrp="1"/>
          </p:cNvSpPr>
          <p:nvPr>
            <p:ph type="body" sz="quarter" idx="32"/>
          </p:nvPr>
        </p:nvSpPr>
        <p:spPr>
          <a:xfrm>
            <a:off x="426488" y="1866555"/>
            <a:ext cx="3566160" cy="1994493"/>
          </a:xfrm>
        </p:spPr>
        <p:txBody>
          <a:bodyPr/>
          <a:lstStyle/>
          <a:p>
            <a:pPr marL="285750" indent="-285750">
              <a:lnSpc>
                <a:spcPct val="100000"/>
              </a:lnSpc>
              <a:buFont typeface="Arial" panose="020B0604020202020204" pitchFamily="34" charset="0"/>
              <a:buChar char="•"/>
            </a:pPr>
            <a:r>
              <a:rPr lang="en-US" sz="2000" dirty="0">
                <a:latin typeface="Calibri" panose="020F0502020204030204" pitchFamily="34" charset="0"/>
                <a:cs typeface="Times New Roman" panose="02020603050405020304" pitchFamily="18" charset="0"/>
              </a:rPr>
              <a:t>Programmable </a:t>
            </a:r>
            <a:r>
              <a:rPr lang="en-US" sz="2000" dirty="0" smtClean="0">
                <a:latin typeface="Calibri" panose="020F0502020204030204" pitchFamily="34" charset="0"/>
                <a:cs typeface="Times New Roman" panose="02020603050405020304" pitchFamily="18" charset="0"/>
              </a:rPr>
              <a:t>ROM</a:t>
            </a:r>
          </a:p>
          <a:p>
            <a:pPr marL="285750" indent="-285750">
              <a:lnSpc>
                <a:spcPct val="100000"/>
              </a:lnSpc>
              <a:buFont typeface="Arial" panose="020B0604020202020204" pitchFamily="34" charset="0"/>
              <a:buChar char="•"/>
            </a:pPr>
            <a:r>
              <a:rPr lang="en-US" sz="2000" dirty="0">
                <a:latin typeface="Calibri" panose="020F0502020204030204" pitchFamily="34" charset="0"/>
                <a:cs typeface="Times New Roman" panose="02020603050405020304" pitchFamily="18" charset="0"/>
              </a:rPr>
              <a:t>It is empty when manufactured. This complete empty space can be used by the user and cant be erased once used</a:t>
            </a:r>
            <a:r>
              <a:rPr lang="en-US" sz="2400" dirty="0">
                <a:latin typeface="Calibri" panose="020F0502020204030204" pitchFamily="34" charset="0"/>
              </a:rPr>
              <a:t>.</a:t>
            </a:r>
          </a:p>
          <a:p>
            <a:pPr marL="285750" indent="-285750">
              <a:buFont typeface="Arial" panose="020B0604020202020204" pitchFamily="34" charset="0"/>
              <a:buChar char="•"/>
            </a:pPr>
            <a:endParaRPr lang="en-US" dirty="0"/>
          </a:p>
        </p:txBody>
      </p:sp>
      <p:sp>
        <p:nvSpPr>
          <p:cNvPr id="7" name="Title 6"/>
          <p:cNvSpPr>
            <a:spLocks noGrp="1"/>
          </p:cNvSpPr>
          <p:nvPr>
            <p:ph type="title"/>
          </p:nvPr>
        </p:nvSpPr>
        <p:spPr/>
        <p:txBody>
          <a:bodyPr>
            <a:normAutofit/>
          </a:bodyPr>
          <a:lstStyle/>
          <a:p>
            <a:r>
              <a:rPr lang="en-US" sz="5400" b="1" dirty="0">
                <a:latin typeface="+mn-lt"/>
              </a:rPr>
              <a:t>TYPES OF ROM</a:t>
            </a:r>
          </a:p>
        </p:txBody>
      </p:sp>
      <p:sp>
        <p:nvSpPr>
          <p:cNvPr id="8" name="Text Placeholder 7"/>
          <p:cNvSpPr>
            <a:spLocks noGrp="1"/>
          </p:cNvSpPr>
          <p:nvPr>
            <p:ph type="body" sz="quarter" idx="33"/>
          </p:nvPr>
        </p:nvSpPr>
        <p:spPr/>
        <p:txBody>
          <a:bodyPr/>
          <a:lstStyle/>
          <a:p>
            <a:pPr marL="285750" indent="-285750">
              <a:lnSpc>
                <a:spcPct val="100000"/>
              </a:lnSpc>
              <a:buFont typeface="Arial" panose="020B0604020202020204" pitchFamily="34" charset="0"/>
              <a:buChar char="•"/>
            </a:pPr>
            <a:r>
              <a:rPr lang="en-US" sz="2000" dirty="0">
                <a:latin typeface="Calibri" panose="020F0502020204030204" pitchFamily="34" charset="0"/>
                <a:cs typeface="Times New Roman" panose="02020603050405020304" pitchFamily="18" charset="0"/>
              </a:rPr>
              <a:t>Erasable </a:t>
            </a:r>
            <a:r>
              <a:rPr lang="en-US" sz="2000" dirty="0" smtClean="0">
                <a:latin typeface="Calibri" panose="020F0502020204030204" pitchFamily="34" charset="0"/>
                <a:cs typeface="Times New Roman" panose="02020603050405020304" pitchFamily="18" charset="0"/>
              </a:rPr>
              <a:t>PROM</a:t>
            </a:r>
          </a:p>
          <a:p>
            <a:pPr marL="342900" indent="-342900">
              <a:lnSpc>
                <a:spcPct val="100000"/>
              </a:lnSpc>
              <a:buFont typeface="Arial" panose="020B0604020202020204" pitchFamily="34" charset="0"/>
              <a:buChar char="•"/>
            </a:pPr>
            <a:r>
              <a:rPr lang="en-US" sz="2000" dirty="0">
                <a:latin typeface="Calibri" panose="020F0502020204030204" pitchFamily="34" charset="0"/>
                <a:cs typeface="Times New Roman" panose="02020603050405020304" pitchFamily="18" charset="0"/>
              </a:rPr>
              <a:t>Programmed with the use of very high voltages and exposure to approx. 20 minutes of intense ultraviolet (UV) light. The data in the chip can be erasable.</a:t>
            </a:r>
          </a:p>
          <a:p>
            <a:endParaRPr lang="en-US"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
        <p:nvSpPr>
          <p:cNvPr id="9" name="Text Placeholder 8"/>
          <p:cNvSpPr>
            <a:spLocks noGrp="1"/>
          </p:cNvSpPr>
          <p:nvPr>
            <p:ph type="body" sz="quarter" idx="34"/>
          </p:nvPr>
        </p:nvSpPr>
        <p:spPr/>
        <p:txBody>
          <a:bodyPr/>
          <a:lstStyle/>
          <a:p>
            <a:pPr marL="285750" indent="-285750">
              <a:lnSpc>
                <a:spcPct val="100000"/>
              </a:lnSpc>
              <a:buFont typeface="Arial" panose="020B0604020202020204" pitchFamily="34" charset="0"/>
              <a:buChar char="•"/>
            </a:pPr>
            <a:r>
              <a:rPr lang="en-US" sz="2000" dirty="0" smtClean="0">
                <a:latin typeface="Calibri" panose="020F0502020204030204" pitchFamily="34" charset="0"/>
                <a:cs typeface="Times New Roman" panose="02020603050405020304" pitchFamily="18" charset="0"/>
              </a:rPr>
              <a:t>Electrically Erasable PROM</a:t>
            </a:r>
          </a:p>
          <a:p>
            <a:pPr marL="285750" indent="-285750">
              <a:lnSpc>
                <a:spcPct val="100000"/>
              </a:lnSpc>
              <a:buFont typeface="Arial" panose="020B0604020202020204" pitchFamily="34" charset="0"/>
              <a:buChar char="•"/>
            </a:pPr>
            <a:r>
              <a:rPr lang="en-US" sz="2000" dirty="0">
                <a:latin typeface="Calibri" panose="020F0502020204030204" pitchFamily="34" charset="0"/>
                <a:cs typeface="Times New Roman" panose="02020603050405020304" pitchFamily="18" charset="0"/>
              </a:rPr>
              <a:t>Same as EPROM, here the data can be erased electrically as many times according to the requirement.</a:t>
            </a:r>
          </a:p>
          <a:p>
            <a:pPr marL="285750" indent="-285750">
              <a:buFont typeface="Arial" panose="020B0604020202020204" pitchFamily="34" charset="0"/>
              <a:buChar char="•"/>
            </a:pPr>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4857" y="3429000"/>
            <a:ext cx="4657143" cy="3523809"/>
          </a:xfrm>
          <a:prstGeom prst="rect">
            <a:avLst/>
          </a:prstGeom>
        </p:spPr>
      </p:pic>
    </p:spTree>
    <p:extLst>
      <p:ext uri="{BB962C8B-B14F-4D97-AF65-F5344CB8AC3E}">
        <p14:creationId xmlns:p14="http://schemas.microsoft.com/office/powerpoint/2010/main" val="24819457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8"/>
          </p:nvPr>
        </p:nvSpPr>
        <p:spPr>
          <a:xfrm>
            <a:off x="225806" y="3352800"/>
            <a:ext cx="4297684" cy="2993216"/>
          </a:xfrm>
        </p:spPr>
        <p:txBody>
          <a:bodyPr/>
          <a:lstStyle/>
          <a:p>
            <a:pPr marL="285750" indent="-285750">
              <a:buClr>
                <a:schemeClr val="accent1"/>
              </a:buClr>
              <a:buFont typeface="Wingdings" panose="05000000000000000000" pitchFamily="2" charset="2"/>
              <a:buChar char="Ø"/>
            </a:pPr>
            <a:endParaRPr lang="en-US" sz="2000" dirty="0">
              <a:cs typeface="Times New Roman" panose="02020603050405020304" pitchFamily="18" charset="0"/>
            </a:endParaRPr>
          </a:p>
          <a:p>
            <a:pPr marL="285750" indent="-285750">
              <a:buClr>
                <a:schemeClr val="accent1"/>
              </a:buClr>
              <a:buFont typeface="Wingdings" panose="05000000000000000000" pitchFamily="2" charset="2"/>
              <a:buChar char="Ø"/>
            </a:pPr>
            <a:r>
              <a:rPr lang="en-US" sz="2400" dirty="0" smtClean="0">
                <a:cs typeface="Times New Roman" panose="02020603050405020304" pitchFamily="18" charset="0"/>
              </a:rPr>
              <a:t>Types :</a:t>
            </a:r>
            <a:endParaRPr lang="en-US" sz="2400" dirty="0">
              <a:cs typeface="Times New Roman" panose="02020603050405020304" pitchFamily="18" charset="0"/>
            </a:endParaRPr>
          </a:p>
          <a:p>
            <a:pPr marL="285750" indent="-285750">
              <a:buClr>
                <a:schemeClr val="accent1"/>
              </a:buClr>
              <a:buFont typeface="Wingdings" panose="05000000000000000000" pitchFamily="2" charset="2"/>
              <a:buChar char="Ø"/>
            </a:pPr>
            <a:endParaRPr lang="en-US" sz="2000" dirty="0">
              <a:cs typeface="Times New Roman" panose="02020603050405020304" pitchFamily="18" charset="0"/>
            </a:endParaRPr>
          </a:p>
          <a:p>
            <a:pPr marL="742950" lvl="1" indent="-285750">
              <a:buClr>
                <a:schemeClr val="accent1"/>
              </a:buClr>
            </a:pPr>
            <a:r>
              <a:rPr lang="en-US" sz="2000" b="1" dirty="0">
                <a:solidFill>
                  <a:srgbClr val="2B0A3D"/>
                </a:solidFill>
                <a:cs typeface="Times New Roman" panose="02020603050405020304" pitchFamily="18" charset="0"/>
              </a:rPr>
              <a:t>L1 : Primary cache</a:t>
            </a:r>
          </a:p>
          <a:p>
            <a:pPr marL="742950" lvl="1" indent="-285750">
              <a:buClr>
                <a:schemeClr val="accent1"/>
              </a:buClr>
            </a:pPr>
            <a:r>
              <a:rPr lang="en-US" sz="2000" b="1" dirty="0">
                <a:solidFill>
                  <a:srgbClr val="2B0A3D"/>
                </a:solidFill>
                <a:cs typeface="Times New Roman" panose="02020603050405020304" pitchFamily="18" charset="0"/>
              </a:rPr>
              <a:t>L2 : Secondary cache</a:t>
            </a:r>
          </a:p>
          <a:p>
            <a:pPr marL="742950" lvl="1" indent="-285750">
              <a:buClr>
                <a:schemeClr val="accent1"/>
              </a:buClr>
            </a:pPr>
            <a:r>
              <a:rPr lang="en-US" sz="2000" b="1" dirty="0">
                <a:solidFill>
                  <a:srgbClr val="2B0A3D"/>
                </a:solidFill>
                <a:cs typeface="Times New Roman" panose="02020603050405020304" pitchFamily="18" charset="0"/>
              </a:rPr>
              <a:t>L3 : Specialized cache</a:t>
            </a:r>
          </a:p>
          <a:p>
            <a:endParaRPr lang="en-US" dirty="0"/>
          </a:p>
        </p:txBody>
      </p:sp>
      <p:sp>
        <p:nvSpPr>
          <p:cNvPr id="3" name="Title 2"/>
          <p:cNvSpPr>
            <a:spLocks noGrp="1"/>
          </p:cNvSpPr>
          <p:nvPr>
            <p:ph type="title"/>
          </p:nvPr>
        </p:nvSpPr>
        <p:spPr/>
        <p:txBody>
          <a:bodyPr/>
          <a:lstStyle/>
          <a:p>
            <a:r>
              <a:rPr lang="en-US" dirty="0" smtClean="0"/>
              <a:t>CACHE MEMORY</a:t>
            </a:r>
            <a:endParaRPr lang="en-US" dirty="0"/>
          </a:p>
        </p:txBody>
      </p:sp>
      <p:sp>
        <p:nvSpPr>
          <p:cNvPr id="7" name="Rectangle 6"/>
          <p:cNvSpPr/>
          <p:nvPr/>
        </p:nvSpPr>
        <p:spPr>
          <a:xfrm>
            <a:off x="5181600" y="1012641"/>
            <a:ext cx="6096000" cy="3170099"/>
          </a:xfrm>
          <a:prstGeom prst="rect">
            <a:avLst/>
          </a:prstGeom>
        </p:spPr>
        <p:txBody>
          <a:bodyPr>
            <a:spAutoFit/>
          </a:bodyPr>
          <a:lstStyle/>
          <a:p>
            <a:pPr marL="285750" indent="-285750" algn="just">
              <a:buClr>
                <a:schemeClr val="accent1"/>
              </a:buClr>
              <a:buFont typeface="Wingdings" panose="05000000000000000000" pitchFamily="2" charset="2"/>
              <a:buChar char="Ø"/>
            </a:pPr>
            <a:r>
              <a:rPr lang="en-US" sz="2000" dirty="0">
                <a:cs typeface="Times New Roman" panose="02020603050405020304" pitchFamily="18" charset="0"/>
              </a:rPr>
              <a:t>Typically integrated directly into the CPU chip or placed on a separate chip that has a separate bus interconnect with the CPU</a:t>
            </a:r>
            <a:r>
              <a:rPr lang="en-US" sz="2000" dirty="0" smtClean="0">
                <a:cs typeface="Times New Roman" panose="02020603050405020304" pitchFamily="18" charset="0"/>
              </a:rPr>
              <a:t>.</a:t>
            </a:r>
          </a:p>
          <a:p>
            <a:pPr marL="285750" indent="-285750" algn="just">
              <a:buClr>
                <a:schemeClr val="accent1"/>
              </a:buClr>
              <a:buFont typeface="Wingdings" panose="05000000000000000000" pitchFamily="2" charset="2"/>
              <a:buChar char="Ø"/>
            </a:pPr>
            <a:endParaRPr lang="en-US" sz="2000" dirty="0">
              <a:cs typeface="Times New Roman" panose="02020603050405020304" pitchFamily="18" charset="0"/>
            </a:endParaRPr>
          </a:p>
          <a:p>
            <a:pPr marL="285750" indent="-285750" algn="just">
              <a:buClr>
                <a:schemeClr val="accent1"/>
              </a:buClr>
              <a:buFont typeface="Wingdings" panose="05000000000000000000" pitchFamily="2" charset="2"/>
              <a:buChar char="Ø"/>
            </a:pPr>
            <a:r>
              <a:rPr lang="en-US" sz="2000" dirty="0">
                <a:cs typeface="Times New Roman" panose="02020603050405020304" pitchFamily="18" charset="0"/>
              </a:rPr>
              <a:t>Used to store program instructions and data that are used repeatedly in the operation of programs or information that the CPU is likely to need next</a:t>
            </a:r>
            <a:r>
              <a:rPr lang="en-US" sz="2000" dirty="0" smtClean="0">
                <a:cs typeface="Times New Roman" panose="02020603050405020304" pitchFamily="18" charset="0"/>
              </a:rPr>
              <a:t>.</a:t>
            </a:r>
          </a:p>
          <a:p>
            <a:pPr marL="285750" indent="-285750" algn="just">
              <a:buClr>
                <a:schemeClr val="accent1"/>
              </a:buClr>
              <a:buFont typeface="Wingdings" panose="05000000000000000000" pitchFamily="2" charset="2"/>
              <a:buChar char="Ø"/>
            </a:pPr>
            <a:endParaRPr lang="en-US" sz="2000" dirty="0">
              <a:cs typeface="Times New Roman" panose="02020603050405020304" pitchFamily="18" charset="0"/>
            </a:endParaRPr>
          </a:p>
          <a:p>
            <a:pPr marL="285750" indent="-285750" algn="just">
              <a:buClr>
                <a:schemeClr val="accent1"/>
              </a:buClr>
              <a:buFont typeface="Wingdings" panose="05000000000000000000" pitchFamily="2" charset="2"/>
              <a:buChar char="Ø"/>
            </a:pPr>
            <a:r>
              <a:rPr lang="en-US" sz="2000" dirty="0">
                <a:cs typeface="Times New Roman" panose="02020603050405020304" pitchFamily="18" charset="0"/>
              </a:rPr>
              <a:t>Improves computer’s performance</a:t>
            </a:r>
            <a:r>
              <a:rPr lang="en-US" sz="2000" dirty="0" smtClean="0">
                <a:cs typeface="Times New Roman" panose="02020603050405020304" pitchFamily="18" charset="0"/>
              </a:rPr>
              <a:t>.</a:t>
            </a:r>
          </a:p>
          <a:p>
            <a:pPr marL="285750" indent="-285750" algn="just">
              <a:buClr>
                <a:schemeClr val="accent1"/>
              </a:buClr>
              <a:buFont typeface="Wingdings" panose="05000000000000000000" pitchFamily="2" charset="2"/>
              <a:buChar char="Ø"/>
            </a:pPr>
            <a:endParaRPr lang="en-US" sz="2000" dirty="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30479" b="18157"/>
          <a:stretch/>
        </p:blipFill>
        <p:spPr>
          <a:xfrm>
            <a:off x="5334000" y="4343400"/>
            <a:ext cx="6175248" cy="1752600"/>
          </a:xfrm>
          <a:prstGeom prst="rect">
            <a:avLst/>
          </a:prstGeom>
        </p:spPr>
      </p:pic>
    </p:spTree>
    <p:extLst>
      <p:ext uri="{BB962C8B-B14F-4D97-AF65-F5344CB8AC3E}">
        <p14:creationId xmlns:p14="http://schemas.microsoft.com/office/powerpoint/2010/main" val="283424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algn="ctr"/>
            <a:r>
              <a:rPr lang="en-US" sz="2400" b="1" dirty="0"/>
              <a:t>L1</a:t>
            </a:r>
            <a:r>
              <a:rPr lang="en-US" sz="2400" dirty="0"/>
              <a:t>: </a:t>
            </a:r>
            <a:r>
              <a:rPr lang="en-US" sz="2400" b="1" dirty="0"/>
              <a:t>Primary </a:t>
            </a:r>
            <a:r>
              <a:rPr lang="en-US" sz="2400" b="1" dirty="0" smtClean="0"/>
              <a:t>cache</a:t>
            </a:r>
            <a:endParaRPr lang="en-US" sz="2400" b="1" dirty="0"/>
          </a:p>
        </p:txBody>
      </p:sp>
      <p:sp>
        <p:nvSpPr>
          <p:cNvPr id="3" name="Text Placeholder 2"/>
          <p:cNvSpPr>
            <a:spLocks noGrp="1"/>
          </p:cNvSpPr>
          <p:nvPr>
            <p:ph type="body" sz="quarter" idx="27"/>
          </p:nvPr>
        </p:nvSpPr>
        <p:spPr/>
        <p:txBody>
          <a:bodyPr/>
          <a:lstStyle/>
          <a:p>
            <a:pPr algn="ctr"/>
            <a:r>
              <a:rPr lang="en-US" sz="2400" b="1" dirty="0"/>
              <a:t>L3</a:t>
            </a:r>
            <a:r>
              <a:rPr lang="en-US" sz="2400" dirty="0"/>
              <a:t>: </a:t>
            </a:r>
            <a:r>
              <a:rPr lang="en-US" sz="2400" b="1" dirty="0"/>
              <a:t>Specialized </a:t>
            </a:r>
            <a:r>
              <a:rPr lang="en-US" sz="2400" b="1" dirty="0" smtClean="0"/>
              <a:t>memory</a:t>
            </a:r>
            <a:endParaRPr lang="en-US" sz="2400" b="1" dirty="0"/>
          </a:p>
        </p:txBody>
      </p:sp>
      <p:sp>
        <p:nvSpPr>
          <p:cNvPr id="4" name="Text Placeholder 3"/>
          <p:cNvSpPr>
            <a:spLocks noGrp="1"/>
          </p:cNvSpPr>
          <p:nvPr>
            <p:ph type="body" sz="quarter" idx="29"/>
          </p:nvPr>
        </p:nvSpPr>
        <p:spPr/>
        <p:txBody>
          <a:bodyPr/>
          <a:lstStyle/>
          <a:p>
            <a:pPr algn="ctr"/>
            <a:r>
              <a:rPr lang="en-US" sz="2400" b="1" dirty="0"/>
              <a:t>L2</a:t>
            </a:r>
            <a:r>
              <a:rPr lang="en-US" sz="2400" dirty="0"/>
              <a:t>: </a:t>
            </a:r>
            <a:r>
              <a:rPr lang="en-US" sz="2400" b="1" dirty="0"/>
              <a:t>Secondary </a:t>
            </a:r>
            <a:r>
              <a:rPr lang="en-US" sz="2400" b="1" dirty="0" smtClean="0"/>
              <a:t>cache</a:t>
            </a:r>
            <a:endParaRPr lang="en-US" sz="2400" b="1" dirty="0"/>
          </a:p>
        </p:txBody>
      </p:sp>
      <p:sp>
        <p:nvSpPr>
          <p:cNvPr id="6" name="Text Placeholder 5"/>
          <p:cNvSpPr>
            <a:spLocks noGrp="1"/>
          </p:cNvSpPr>
          <p:nvPr>
            <p:ph type="body" sz="quarter" idx="32"/>
          </p:nvPr>
        </p:nvSpPr>
        <p:spPr>
          <a:xfrm>
            <a:off x="426488" y="1866555"/>
            <a:ext cx="3566160" cy="1994493"/>
          </a:xfrm>
        </p:spPr>
        <p:txBody>
          <a:bodyPr/>
          <a:lstStyle/>
          <a:p>
            <a:pPr marL="342900" indent="-342900">
              <a:lnSpc>
                <a:spcPct val="100000"/>
              </a:lnSpc>
              <a:buFont typeface="Wingdings" panose="05000000000000000000" pitchFamily="2" charset="2"/>
              <a:buChar char="ü"/>
            </a:pPr>
            <a:r>
              <a:rPr lang="en-US" sz="2000" dirty="0">
                <a:latin typeface="Calibri" panose="020F0502020204030204" pitchFamily="34" charset="0"/>
                <a:cs typeface="Times New Roman" panose="02020603050405020304" pitchFamily="18" charset="0"/>
              </a:rPr>
              <a:t>Extremely fast and small.</a:t>
            </a:r>
          </a:p>
          <a:p>
            <a:pPr marL="342900" indent="-342900">
              <a:lnSpc>
                <a:spcPct val="100000"/>
              </a:lnSpc>
              <a:buFont typeface="Wingdings" panose="05000000000000000000" pitchFamily="2" charset="2"/>
              <a:buChar char="ü"/>
            </a:pPr>
            <a:r>
              <a:rPr lang="en-US" sz="2000" dirty="0">
                <a:latin typeface="Calibri" panose="020F0502020204030204" pitchFamily="34" charset="0"/>
                <a:cs typeface="Times New Roman" panose="02020603050405020304" pitchFamily="18" charset="0"/>
              </a:rPr>
              <a:t>Usually embedded in the processor chip as a CPU cache.</a:t>
            </a:r>
          </a:p>
          <a:p>
            <a:pPr marL="342900" indent="-342900">
              <a:lnSpc>
                <a:spcPct val="100000"/>
              </a:lnSpc>
              <a:buFont typeface="Wingdings" panose="05000000000000000000" pitchFamily="2" charset="2"/>
              <a:buChar char="ü"/>
            </a:pPr>
            <a:r>
              <a:rPr lang="en-US" sz="2000" dirty="0">
                <a:latin typeface="Calibri" panose="020F0502020204030204" pitchFamily="34" charset="0"/>
                <a:cs typeface="Times New Roman" panose="02020603050405020304" pitchFamily="18" charset="0"/>
              </a:rPr>
              <a:t>Capacity: 8Kb-128Kb.</a:t>
            </a:r>
          </a:p>
          <a:p>
            <a:pPr marL="285750" indent="-285750">
              <a:buFont typeface="Arial" panose="020B0604020202020204" pitchFamily="34" charset="0"/>
              <a:buChar char="•"/>
            </a:pPr>
            <a:endParaRPr lang="en-US" dirty="0"/>
          </a:p>
        </p:txBody>
      </p:sp>
      <p:sp>
        <p:nvSpPr>
          <p:cNvPr id="7" name="Title 6"/>
          <p:cNvSpPr>
            <a:spLocks noGrp="1"/>
          </p:cNvSpPr>
          <p:nvPr>
            <p:ph type="title"/>
          </p:nvPr>
        </p:nvSpPr>
        <p:spPr/>
        <p:txBody>
          <a:bodyPr>
            <a:normAutofit/>
          </a:bodyPr>
          <a:lstStyle/>
          <a:p>
            <a:r>
              <a:rPr lang="en-US" sz="5400" b="1" dirty="0" smtClean="0">
                <a:latin typeface="+mn-lt"/>
              </a:rPr>
              <a:t>CACHE TYPES</a:t>
            </a:r>
            <a:endParaRPr lang="en-US" sz="5400" b="1" dirty="0">
              <a:latin typeface="+mn-lt"/>
            </a:endParaRPr>
          </a:p>
        </p:txBody>
      </p:sp>
      <p:sp>
        <p:nvSpPr>
          <p:cNvPr id="8" name="Text Placeholder 7"/>
          <p:cNvSpPr>
            <a:spLocks noGrp="1"/>
          </p:cNvSpPr>
          <p:nvPr>
            <p:ph type="body" sz="quarter" idx="33"/>
          </p:nvPr>
        </p:nvSpPr>
        <p:spPr/>
        <p:txBody>
          <a:bodyPr/>
          <a:lstStyle/>
          <a:p>
            <a:pPr marL="342900" indent="-342900">
              <a:lnSpc>
                <a:spcPct val="100000"/>
              </a:lnSpc>
              <a:buFont typeface="Wingdings" panose="05000000000000000000" pitchFamily="2" charset="2"/>
              <a:buChar char="ü"/>
            </a:pPr>
            <a:r>
              <a:rPr lang="en-US" sz="2000" dirty="0">
                <a:latin typeface="Calibri" panose="020F0502020204030204" pitchFamily="34" charset="0"/>
                <a:cs typeface="Times New Roman" panose="02020603050405020304" pitchFamily="18" charset="0"/>
              </a:rPr>
              <a:t>Slower than L1</a:t>
            </a:r>
          </a:p>
          <a:p>
            <a:pPr marL="342900" indent="-342900">
              <a:lnSpc>
                <a:spcPct val="100000"/>
              </a:lnSpc>
              <a:buFont typeface="Wingdings" panose="05000000000000000000" pitchFamily="2" charset="2"/>
              <a:buChar char="ü"/>
            </a:pPr>
            <a:r>
              <a:rPr lang="en-US" sz="2000" dirty="0">
                <a:latin typeface="Calibri" panose="020F0502020204030204" pitchFamily="34" charset="0"/>
                <a:cs typeface="Times New Roman" panose="02020603050405020304" pitchFamily="18" charset="0"/>
              </a:rPr>
              <a:t>Embedded on CPU directly.</a:t>
            </a:r>
          </a:p>
          <a:p>
            <a:pPr marL="342900" indent="-342900">
              <a:lnSpc>
                <a:spcPct val="100000"/>
              </a:lnSpc>
              <a:buFont typeface="Wingdings" panose="05000000000000000000" pitchFamily="2" charset="2"/>
              <a:buChar char="ü"/>
            </a:pPr>
            <a:r>
              <a:rPr lang="en-US" sz="2000" dirty="0">
                <a:latin typeface="Calibri" panose="020F0502020204030204" pitchFamily="34" charset="0"/>
                <a:cs typeface="Times New Roman" panose="02020603050405020304" pitchFamily="18" charset="0"/>
              </a:rPr>
              <a:t>Capacity: 64Kb-16Mb.</a:t>
            </a:r>
          </a:p>
          <a:p>
            <a:endParaRPr lang="en-US"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
        <p:nvSpPr>
          <p:cNvPr id="9" name="Text Placeholder 8"/>
          <p:cNvSpPr>
            <a:spLocks noGrp="1"/>
          </p:cNvSpPr>
          <p:nvPr>
            <p:ph type="body" sz="quarter" idx="34"/>
          </p:nvPr>
        </p:nvSpPr>
        <p:spPr/>
        <p:txBody>
          <a:bodyPr/>
          <a:lstStyle/>
          <a:p>
            <a:pPr marL="342900" indent="-342900">
              <a:lnSpc>
                <a:spcPct val="100000"/>
              </a:lnSpc>
              <a:buFont typeface="Wingdings" panose="05000000000000000000" pitchFamily="2" charset="2"/>
              <a:buChar char="ü"/>
            </a:pPr>
            <a:r>
              <a:rPr lang="en-US" sz="2000" dirty="0">
                <a:latin typeface="Calibri" panose="020F0502020204030204" pitchFamily="34" charset="0"/>
                <a:cs typeface="Times New Roman" panose="02020603050405020304" pitchFamily="18" charset="0"/>
              </a:rPr>
              <a:t>Slowest of all.</a:t>
            </a:r>
          </a:p>
          <a:p>
            <a:pPr marL="342900" indent="-342900">
              <a:lnSpc>
                <a:spcPct val="100000"/>
              </a:lnSpc>
              <a:buFont typeface="Wingdings" panose="05000000000000000000" pitchFamily="2" charset="2"/>
              <a:buChar char="ü"/>
            </a:pPr>
            <a:r>
              <a:rPr lang="en-US" sz="2000" dirty="0">
                <a:latin typeface="Calibri" panose="020F0502020204030204" pitchFamily="34" charset="0"/>
                <a:cs typeface="Times New Roman" panose="02020603050405020304" pitchFamily="18" charset="0"/>
              </a:rPr>
              <a:t>Developed to improve L1&amp;L2 performance.</a:t>
            </a:r>
          </a:p>
          <a:p>
            <a:pPr marL="342900" indent="-342900">
              <a:lnSpc>
                <a:spcPct val="100000"/>
              </a:lnSpc>
              <a:buFont typeface="Wingdings" panose="05000000000000000000" pitchFamily="2" charset="2"/>
              <a:buChar char="ü"/>
            </a:pPr>
            <a:r>
              <a:rPr lang="en-US" sz="2000" dirty="0">
                <a:latin typeface="Calibri" panose="020F0502020204030204" pitchFamily="34" charset="0"/>
                <a:cs typeface="Times New Roman" panose="02020603050405020304" pitchFamily="18" charset="0"/>
              </a:rPr>
              <a:t>Separated from processor chip on the motherboard.</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657600"/>
            <a:ext cx="7745802" cy="2918586"/>
          </a:xfrm>
          <a:prstGeom prst="rect">
            <a:avLst/>
          </a:prstGeom>
        </p:spPr>
      </p:pic>
    </p:spTree>
    <p:extLst>
      <p:ext uri="{BB962C8B-B14F-4D97-AF65-F5344CB8AC3E}">
        <p14:creationId xmlns:p14="http://schemas.microsoft.com/office/powerpoint/2010/main" val="35079890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6052689" y="730240"/>
            <a:ext cx="5261187" cy="1182207"/>
          </a:xfrm>
        </p:spPr>
        <p:txBody>
          <a:bodyPr>
            <a:normAutofit/>
          </a:bodyPr>
          <a:lstStyle/>
          <a:p>
            <a:r>
              <a:rPr lang="en-US" sz="9600" b="1" dirty="0" smtClean="0"/>
              <a:t>STORAGE</a:t>
            </a:r>
            <a:endParaRPr lang="pt-PT" sz="9600" b="1" dirty="0"/>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7193" y="2351356"/>
            <a:ext cx="6096000" cy="4152900"/>
          </a:xfrm>
          <a:prstGeom prst="rect">
            <a:avLst/>
          </a:prstGeom>
        </p:spPr>
      </p:pic>
    </p:spTree>
    <p:extLst>
      <p:ext uri="{BB962C8B-B14F-4D97-AF65-F5344CB8AC3E}">
        <p14:creationId xmlns:p14="http://schemas.microsoft.com/office/powerpoint/2010/main" val="426098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pPr lvl="1"/>
            <a:r>
              <a:rPr lang="en-US" sz="2000" dirty="0">
                <a:solidFill>
                  <a:schemeClr val="bg1"/>
                </a:solidFill>
                <a:cs typeface="Times New Roman" pitchFamily="18" charset="0"/>
              </a:rPr>
              <a:t>The keyboard is the piece of computer hardware used to input </a:t>
            </a:r>
            <a:r>
              <a:rPr lang="en-US" sz="2000" dirty="0" smtClean="0">
                <a:solidFill>
                  <a:schemeClr val="bg1"/>
                </a:solidFill>
                <a:cs typeface="Times New Roman" pitchFamily="18" charset="0"/>
              </a:rPr>
              <a:t>text, characters</a:t>
            </a:r>
            <a:r>
              <a:rPr lang="en-US" sz="2000" dirty="0">
                <a:solidFill>
                  <a:schemeClr val="bg1"/>
                </a:solidFill>
                <a:cs typeface="Times New Roman" pitchFamily="18" charset="0"/>
              </a:rPr>
              <a:t>, and other commands into a computer or similar device.</a:t>
            </a:r>
          </a:p>
          <a:p>
            <a:endParaRPr lang="en-US" dirty="0"/>
          </a:p>
        </p:txBody>
      </p:sp>
      <p:sp>
        <p:nvSpPr>
          <p:cNvPr id="7" name="Text Placeholder 6"/>
          <p:cNvSpPr>
            <a:spLocks noGrp="1"/>
          </p:cNvSpPr>
          <p:nvPr>
            <p:ph type="body" sz="quarter" idx="36"/>
          </p:nvPr>
        </p:nvSpPr>
        <p:spPr/>
        <p:txBody>
          <a:bodyPr/>
          <a:lstStyle/>
          <a:p>
            <a:endParaRPr lang="en-US"/>
          </a:p>
        </p:txBody>
      </p:sp>
      <p:sp>
        <p:nvSpPr>
          <p:cNvPr id="8" name="Text Placeholder 7"/>
          <p:cNvSpPr>
            <a:spLocks noGrp="1"/>
          </p:cNvSpPr>
          <p:nvPr>
            <p:ph type="body" sz="quarter" idx="37"/>
          </p:nvPr>
        </p:nvSpPr>
        <p:spPr/>
        <p:txBody>
          <a:bodyPr/>
          <a:lstStyle/>
          <a:p>
            <a:endParaRPr lang="en-US"/>
          </a:p>
        </p:txBody>
      </p:sp>
      <p:sp>
        <p:nvSpPr>
          <p:cNvPr id="9" name="Text Placeholder 8"/>
          <p:cNvSpPr>
            <a:spLocks noGrp="1"/>
          </p:cNvSpPr>
          <p:nvPr>
            <p:ph type="body" sz="quarter" idx="38"/>
          </p:nvPr>
        </p:nvSpPr>
        <p:spPr/>
        <p:txBody>
          <a:bodyPr/>
          <a:lstStyle/>
          <a:p>
            <a:endParaRPr lang="en-US"/>
          </a:p>
        </p:txBody>
      </p:sp>
      <p:sp>
        <p:nvSpPr>
          <p:cNvPr id="10" name="Text Placeholder 9"/>
          <p:cNvSpPr>
            <a:spLocks noGrp="1"/>
          </p:cNvSpPr>
          <p:nvPr>
            <p:ph type="body" sz="quarter" idx="39"/>
          </p:nvPr>
        </p:nvSpPr>
        <p:spPr/>
        <p:txBody>
          <a:bodyPr/>
          <a:lstStyle/>
          <a:p>
            <a:endParaRPr lang="en-US"/>
          </a:p>
        </p:txBody>
      </p:sp>
      <p:sp>
        <p:nvSpPr>
          <p:cNvPr id="11" name="Text Placeholder 10"/>
          <p:cNvSpPr>
            <a:spLocks noGrp="1"/>
          </p:cNvSpPr>
          <p:nvPr>
            <p:ph type="body" sz="quarter" idx="40"/>
          </p:nvPr>
        </p:nvSpPr>
        <p:spPr/>
        <p:txBody>
          <a:bodyPr/>
          <a:lstStyle/>
          <a:p>
            <a:endParaRPr lang="en-US"/>
          </a:p>
        </p:txBody>
      </p:sp>
      <p:sp>
        <p:nvSpPr>
          <p:cNvPr id="12" name="Text Placeholder 11"/>
          <p:cNvSpPr>
            <a:spLocks noGrp="1"/>
          </p:cNvSpPr>
          <p:nvPr>
            <p:ph type="body" sz="quarter" idx="41"/>
          </p:nvPr>
        </p:nvSpPr>
        <p:spPr/>
        <p:txBody>
          <a:bodyPr/>
          <a:lstStyle/>
          <a:p>
            <a:endParaRPr lang="en-US"/>
          </a:p>
        </p:txBody>
      </p:sp>
      <p:sp>
        <p:nvSpPr>
          <p:cNvPr id="3" name="Title 2"/>
          <p:cNvSpPr>
            <a:spLocks noGrp="1"/>
          </p:cNvSpPr>
          <p:nvPr>
            <p:ph type="title"/>
          </p:nvPr>
        </p:nvSpPr>
        <p:spPr/>
        <p:txBody>
          <a:bodyPr/>
          <a:lstStyle/>
          <a:p>
            <a:r>
              <a:rPr lang="en-US" b="1" dirty="0"/>
              <a:t>KEYBOARD</a:t>
            </a:r>
          </a:p>
        </p:txBody>
      </p:sp>
      <p:pic>
        <p:nvPicPr>
          <p:cNvPr id="4" name="Content Placeholder 5" descr="keyboard.jpg"/>
          <p:cNvPicPr>
            <a:picLocks noChangeAspect="1"/>
          </p:cNvPicPr>
          <p:nvPr/>
        </p:nvPicPr>
        <p:blipFill>
          <a:blip r:embed="rId2"/>
          <a:stretch>
            <a:fillRect/>
          </a:stretch>
        </p:blipFill>
        <p:spPr>
          <a:xfrm>
            <a:off x="6032791" y="3990971"/>
            <a:ext cx="6030420" cy="1927276"/>
          </a:xfrm>
          <a:prstGeom prst="rect">
            <a:avLst/>
          </a:prstGeom>
        </p:spPr>
      </p:pic>
      <p:pic>
        <p:nvPicPr>
          <p:cNvPr id="13" name="Picture 12"/>
          <p:cNvPicPr>
            <a:picLocks noChangeAspect="1"/>
          </p:cNvPicPr>
          <p:nvPr/>
        </p:nvPicPr>
        <p:blipFill>
          <a:blip r:embed="rId3"/>
          <a:stretch>
            <a:fillRect/>
          </a:stretch>
        </p:blipFill>
        <p:spPr>
          <a:xfrm>
            <a:off x="7318337" y="1452473"/>
            <a:ext cx="4635178" cy="2235112"/>
          </a:xfrm>
          <a:prstGeom prst="rect">
            <a:avLst/>
          </a:prstGeom>
        </p:spPr>
      </p:pic>
    </p:spTree>
    <p:extLst>
      <p:ext uri="{BB962C8B-B14F-4D97-AF65-F5344CB8AC3E}">
        <p14:creationId xmlns:p14="http://schemas.microsoft.com/office/powerpoint/2010/main" val="2350234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72200" y="381000"/>
            <a:ext cx="6705600" cy="1752600"/>
          </a:xfrm>
        </p:spPr>
        <p:txBody>
          <a:bodyPr>
            <a:normAutofit/>
          </a:bodyPr>
          <a:lstStyle/>
          <a:p>
            <a:r>
              <a:rPr lang="en-US" sz="5400" b="1" dirty="0">
                <a:solidFill>
                  <a:srgbClr val="0070AD"/>
                </a:solidFill>
                <a:latin typeface="+mn-lt"/>
              </a:rPr>
              <a:t>STORAGE DEVICES</a:t>
            </a:r>
          </a:p>
        </p:txBody>
      </p:sp>
      <p:sp>
        <p:nvSpPr>
          <p:cNvPr id="5" name="TextBox 4"/>
          <p:cNvSpPr txBox="1"/>
          <p:nvPr/>
        </p:nvSpPr>
        <p:spPr>
          <a:xfrm>
            <a:off x="152400" y="228600"/>
            <a:ext cx="6111684" cy="4893647"/>
          </a:xfrm>
          <a:prstGeom prst="rect">
            <a:avLst/>
          </a:prstGeom>
          <a:noFill/>
        </p:spPr>
        <p:txBody>
          <a:bodyPr wrap="square" rtlCol="0">
            <a:spAutoFit/>
          </a:bodyPr>
          <a:lstStyle/>
          <a:p>
            <a:r>
              <a:rPr lang="en-US" sz="2400" b="1" dirty="0">
                <a:solidFill>
                  <a:schemeClr val="bg1"/>
                </a:solidFill>
              </a:rPr>
              <a:t>Any computing hardware that is used for storing, porting and extracting data files and objects even when the power is off.</a:t>
            </a:r>
          </a:p>
          <a:p>
            <a:r>
              <a:rPr lang="en-US" sz="2400" b="1" dirty="0">
                <a:solidFill>
                  <a:schemeClr val="bg1"/>
                </a:solidFill>
              </a:rPr>
              <a:t> Ex: Floppy disk drive, hard disk drive, USB flash disk</a:t>
            </a:r>
            <a:r>
              <a:rPr lang="en-US" sz="2400" b="1" dirty="0" smtClean="0">
                <a:solidFill>
                  <a:schemeClr val="bg1"/>
                </a:solidFill>
              </a:rPr>
              <a:t>,...</a:t>
            </a:r>
          </a:p>
          <a:p>
            <a:endParaRPr lang="en-US" sz="2400" b="1" dirty="0">
              <a:solidFill>
                <a:schemeClr val="bg1"/>
              </a:solidFill>
            </a:endParaRPr>
          </a:p>
          <a:p>
            <a:r>
              <a:rPr lang="en-US" sz="2400" b="1" dirty="0">
                <a:solidFill>
                  <a:schemeClr val="bg1"/>
                </a:solidFill>
              </a:rPr>
              <a:t>It can hold and store information both temporarily and permanently, and can be internal or external to a computer, server or any similar computing device.</a:t>
            </a:r>
          </a:p>
          <a:p>
            <a:endParaRPr lang="en-US" sz="2400" b="1" dirty="0" smtClean="0">
              <a:solidFill>
                <a:schemeClr val="bg1"/>
              </a:solidFill>
            </a:endParaRPr>
          </a:p>
          <a:p>
            <a:endParaRPr lang="en-US" sz="2400" b="1" dirty="0" smtClean="0">
              <a:solidFill>
                <a:schemeClr val="bg1"/>
              </a:solidFill>
            </a:endParaRPr>
          </a:p>
          <a:p>
            <a:endParaRPr lang="en-US" sz="2400" b="1" dirty="0">
              <a:solidFill>
                <a:schemeClr val="bg1"/>
              </a:solidFill>
            </a:endParaRPr>
          </a:p>
        </p:txBody>
      </p:sp>
      <p:sp>
        <p:nvSpPr>
          <p:cNvPr id="3" name="Rectangle 2"/>
          <p:cNvSpPr/>
          <p:nvPr/>
        </p:nvSpPr>
        <p:spPr>
          <a:xfrm>
            <a:off x="5257800" y="4495800"/>
            <a:ext cx="6096000" cy="1754326"/>
          </a:xfrm>
          <a:prstGeom prst="rect">
            <a:avLst/>
          </a:prstGeom>
        </p:spPr>
        <p:txBody>
          <a:bodyPr>
            <a:spAutoFit/>
          </a:bodyPr>
          <a:lstStyle/>
          <a:p>
            <a:pPr>
              <a:lnSpc>
                <a:spcPct val="100000"/>
              </a:lnSpc>
              <a:buClr>
                <a:srgbClr val="0070C0"/>
              </a:buClr>
              <a:buFont typeface="Wingdings" panose="05000000000000000000" pitchFamily="2" charset="2"/>
              <a:buChar char="Ø"/>
            </a:pPr>
            <a:r>
              <a:rPr lang="en-US" sz="2400" dirty="0"/>
              <a:t> Types :</a:t>
            </a:r>
          </a:p>
          <a:p>
            <a:pPr marL="1028700" lvl="1" indent="-571500">
              <a:lnSpc>
                <a:spcPct val="100000"/>
              </a:lnSpc>
              <a:buFont typeface="Wingdings" panose="05000000000000000000" pitchFamily="2" charset="2"/>
              <a:buChar char="§"/>
            </a:pPr>
            <a:r>
              <a:rPr lang="en-US" sz="2800" b="1" dirty="0" smtClean="0">
                <a:solidFill>
                  <a:srgbClr val="2B0A3D"/>
                </a:solidFill>
              </a:rPr>
              <a:t>Optical storage</a:t>
            </a:r>
            <a:endParaRPr lang="en-US" sz="2800" b="1" dirty="0">
              <a:solidFill>
                <a:srgbClr val="2B0A3D"/>
              </a:solidFill>
            </a:endParaRPr>
          </a:p>
          <a:p>
            <a:pPr marL="1028700" lvl="1" indent="-571500">
              <a:lnSpc>
                <a:spcPct val="100000"/>
              </a:lnSpc>
              <a:buFont typeface="Wingdings" panose="05000000000000000000" pitchFamily="2" charset="2"/>
              <a:buChar char="§"/>
            </a:pPr>
            <a:r>
              <a:rPr lang="en-US" sz="2800" b="1" dirty="0" smtClean="0">
                <a:solidFill>
                  <a:srgbClr val="2B0A3D"/>
                </a:solidFill>
              </a:rPr>
              <a:t>Magnetic storage</a:t>
            </a:r>
            <a:endParaRPr lang="en-US" sz="2800" b="1" dirty="0">
              <a:solidFill>
                <a:srgbClr val="2B0A3D"/>
              </a:solidFill>
            </a:endParaRPr>
          </a:p>
          <a:p>
            <a:pPr marL="1028700" lvl="1" indent="-571500">
              <a:lnSpc>
                <a:spcPct val="100000"/>
              </a:lnSpc>
              <a:buFont typeface="Wingdings" panose="05000000000000000000" pitchFamily="2" charset="2"/>
              <a:buChar char="§"/>
            </a:pPr>
            <a:r>
              <a:rPr lang="en-US" sz="2800" b="1" dirty="0" smtClean="0">
                <a:solidFill>
                  <a:srgbClr val="2B0A3D"/>
                </a:solidFill>
              </a:rPr>
              <a:t>Flash memory device  </a:t>
            </a:r>
            <a:endParaRPr lang="en-US" sz="2800" b="1" dirty="0">
              <a:solidFill>
                <a:srgbClr val="2B0A3D"/>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176" y="1939029"/>
            <a:ext cx="3695824" cy="3183218"/>
          </a:xfrm>
          <a:prstGeom prst="rect">
            <a:avLst/>
          </a:prstGeom>
        </p:spPr>
      </p:pic>
    </p:spTree>
    <p:extLst>
      <p:ext uri="{BB962C8B-B14F-4D97-AF65-F5344CB8AC3E}">
        <p14:creationId xmlns:p14="http://schemas.microsoft.com/office/powerpoint/2010/main" val="25045702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38200" y="513660"/>
            <a:ext cx="8305800" cy="769441"/>
          </a:xfrm>
          <a:prstGeom prst="rect">
            <a:avLst/>
          </a:prstGeom>
          <a:noFill/>
        </p:spPr>
        <p:txBody>
          <a:bodyPr wrap="square" rtlCol="0">
            <a:spAutoFit/>
          </a:bodyPr>
          <a:lstStyle/>
          <a:p>
            <a:r>
              <a:rPr lang="en-US" sz="4400" b="1" dirty="0" smtClean="0">
                <a:solidFill>
                  <a:srgbClr val="0070AD"/>
                </a:solidFill>
                <a:cs typeface="Times New Roman" pitchFamily="18" charset="0"/>
              </a:rPr>
              <a:t>Magnetic Storage</a:t>
            </a:r>
            <a:endParaRPr lang="en-US" sz="4400" b="1" dirty="0">
              <a:solidFill>
                <a:srgbClr val="0070AD"/>
              </a:solidFill>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6760"/>
            <a:ext cx="5029200" cy="43799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3986748"/>
            <a:ext cx="3378078" cy="249977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5664" y="0"/>
            <a:ext cx="5213472" cy="3910104"/>
          </a:xfrm>
          <a:prstGeom prst="rect">
            <a:avLst/>
          </a:prstGeom>
        </p:spPr>
      </p:pic>
    </p:spTree>
    <p:extLst>
      <p:ext uri="{BB962C8B-B14F-4D97-AF65-F5344CB8AC3E}">
        <p14:creationId xmlns:p14="http://schemas.microsoft.com/office/powerpoint/2010/main" val="1956113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629400" y="228600"/>
            <a:ext cx="4876800" cy="863600"/>
          </a:xfrm>
        </p:spPr>
        <p:txBody>
          <a:bodyPr>
            <a:normAutofit fontScale="90000"/>
          </a:bodyPr>
          <a:lstStyle/>
          <a:p>
            <a:r>
              <a:rPr lang="en-US" sz="6000" b="1" dirty="0" smtClean="0">
                <a:solidFill>
                  <a:srgbClr val="0070AD"/>
                </a:solidFill>
                <a:latin typeface="+mn-lt"/>
              </a:rPr>
              <a:t>Hard Disk Drive</a:t>
            </a:r>
            <a:endParaRPr lang="en-US" sz="6000" b="1" dirty="0">
              <a:solidFill>
                <a:srgbClr val="0070AD"/>
              </a:solidFill>
              <a:latin typeface="+mn-lt"/>
            </a:endParaRPr>
          </a:p>
        </p:txBody>
      </p:sp>
      <p:sp>
        <p:nvSpPr>
          <p:cNvPr id="5" name="TextBox 4"/>
          <p:cNvSpPr txBox="1"/>
          <p:nvPr/>
        </p:nvSpPr>
        <p:spPr>
          <a:xfrm>
            <a:off x="29817" y="228600"/>
            <a:ext cx="6111684" cy="4401205"/>
          </a:xfrm>
          <a:prstGeom prst="rect">
            <a:avLst/>
          </a:prstGeom>
          <a:noFill/>
        </p:spPr>
        <p:txBody>
          <a:bodyPr wrap="square" rtlCol="0">
            <a:spAutoFit/>
          </a:bodyPr>
          <a:lstStyle/>
          <a:p>
            <a:pPr marL="457200" indent="-457200">
              <a:buFont typeface="Wingdings" panose="05000000000000000000" pitchFamily="2" charset="2"/>
              <a:buChar char="Ø"/>
            </a:pPr>
            <a:r>
              <a:rPr lang="en-US" sz="2400" b="1" dirty="0">
                <a:solidFill>
                  <a:schemeClr val="bg1"/>
                </a:solidFill>
              </a:rPr>
              <a:t>First introduced in 1956</a:t>
            </a:r>
          </a:p>
          <a:p>
            <a:pPr marL="457200" indent="-457200">
              <a:buFont typeface="Wingdings" panose="05000000000000000000" pitchFamily="2" charset="2"/>
              <a:buChar char="Ø"/>
            </a:pPr>
            <a:r>
              <a:rPr lang="en-US" sz="2400" b="1" dirty="0">
                <a:solidFill>
                  <a:schemeClr val="bg1"/>
                </a:solidFill>
              </a:rPr>
              <a:t>Max. capacity: 4 TB</a:t>
            </a:r>
          </a:p>
          <a:p>
            <a:pPr marL="457200" indent="-457200">
              <a:buFont typeface="Wingdings" panose="05000000000000000000" pitchFamily="2" charset="2"/>
              <a:buChar char="Ø"/>
            </a:pPr>
            <a:r>
              <a:rPr lang="en-US" sz="2400" b="1" dirty="0">
                <a:solidFill>
                  <a:schemeClr val="bg1"/>
                </a:solidFill>
              </a:rPr>
              <a:t>Continuously improved</a:t>
            </a:r>
            <a:r>
              <a:rPr lang="en-US" sz="2400" b="1" dirty="0" smtClean="0">
                <a:solidFill>
                  <a:schemeClr val="bg1"/>
                </a:solidFill>
              </a:rPr>
              <a:t>.</a:t>
            </a:r>
          </a:p>
          <a:p>
            <a:pPr marL="457200" indent="-457200">
              <a:buFont typeface="Wingdings" panose="05000000000000000000" pitchFamily="2" charset="2"/>
              <a:buChar char="Ø"/>
            </a:pPr>
            <a:endParaRPr lang="en-US" sz="2400" b="1" dirty="0">
              <a:solidFill>
                <a:schemeClr val="bg1"/>
              </a:solidFill>
            </a:endParaRPr>
          </a:p>
          <a:p>
            <a:pPr marL="457200" indent="-457200">
              <a:buFont typeface="Wingdings" panose="05000000000000000000" pitchFamily="2" charset="2"/>
              <a:buChar char="Ø"/>
            </a:pPr>
            <a:r>
              <a:rPr lang="en-US" sz="2400" b="1" dirty="0">
                <a:solidFill>
                  <a:schemeClr val="bg1"/>
                </a:solidFill>
              </a:rPr>
              <a:t>Connected to systems by standard interface cables such </a:t>
            </a:r>
            <a:r>
              <a:rPr lang="en-US" sz="2400" b="1" dirty="0" smtClean="0">
                <a:solidFill>
                  <a:schemeClr val="bg1"/>
                </a:solidFill>
              </a:rPr>
              <a:t>as :</a:t>
            </a:r>
          </a:p>
          <a:p>
            <a:endParaRPr lang="en-US" sz="2400" b="1" dirty="0">
              <a:solidFill>
                <a:schemeClr val="bg1"/>
              </a:solidFill>
            </a:endParaRPr>
          </a:p>
          <a:p>
            <a:pPr marL="914400" lvl="1" indent="-457200">
              <a:buFont typeface="Wingdings" panose="05000000000000000000" pitchFamily="2" charset="2"/>
              <a:buChar char="§"/>
            </a:pPr>
            <a:r>
              <a:rPr lang="en-US" sz="2400" b="1" dirty="0">
                <a:solidFill>
                  <a:schemeClr val="bg1"/>
                </a:solidFill>
              </a:rPr>
              <a:t> PATA (Parallel ATA)</a:t>
            </a:r>
          </a:p>
          <a:p>
            <a:pPr marL="914400" lvl="1" indent="-457200">
              <a:buFont typeface="Wingdings" panose="05000000000000000000" pitchFamily="2" charset="2"/>
              <a:buChar char="§"/>
            </a:pPr>
            <a:r>
              <a:rPr lang="en-US" sz="2400" b="1" dirty="0">
                <a:solidFill>
                  <a:schemeClr val="bg1"/>
                </a:solidFill>
              </a:rPr>
              <a:t> SATA (Serial ATA)</a:t>
            </a:r>
          </a:p>
          <a:p>
            <a:pPr marL="914400" lvl="1" indent="-457200">
              <a:buFont typeface="Wingdings" panose="05000000000000000000" pitchFamily="2" charset="2"/>
              <a:buChar char="§"/>
            </a:pPr>
            <a:r>
              <a:rPr lang="en-US" sz="2400" b="1" dirty="0">
                <a:solidFill>
                  <a:schemeClr val="bg1"/>
                </a:solidFill>
              </a:rPr>
              <a:t> USB or SAS (Serial Attached SCSI).</a:t>
            </a:r>
          </a:p>
          <a:p>
            <a:endParaRPr lang="en-US" sz="2000" b="1" dirty="0" smtClean="0">
              <a:solidFill>
                <a:schemeClr val="bg1"/>
              </a:solidFill>
            </a:endParaRPr>
          </a:p>
          <a:p>
            <a:endParaRPr lang="en-US" sz="2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524000"/>
            <a:ext cx="3928018" cy="3483132"/>
          </a:xfrm>
          <a:prstGeom prst="rect">
            <a:avLst/>
          </a:prstGeom>
        </p:spPr>
      </p:pic>
    </p:spTree>
    <p:extLst>
      <p:ext uri="{BB962C8B-B14F-4D97-AF65-F5344CB8AC3E}">
        <p14:creationId xmlns:p14="http://schemas.microsoft.com/office/powerpoint/2010/main" val="27278251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629400" y="228600"/>
            <a:ext cx="4876800" cy="863600"/>
          </a:xfrm>
        </p:spPr>
        <p:txBody>
          <a:bodyPr>
            <a:normAutofit/>
          </a:bodyPr>
          <a:lstStyle/>
          <a:p>
            <a:r>
              <a:rPr lang="en-US" sz="6000" b="1" dirty="0" smtClean="0">
                <a:solidFill>
                  <a:srgbClr val="0070AD"/>
                </a:solidFill>
                <a:latin typeface="+mn-lt"/>
              </a:rPr>
              <a:t>Floppy disk</a:t>
            </a:r>
            <a:endParaRPr lang="en-US" sz="6000" b="1" dirty="0">
              <a:solidFill>
                <a:srgbClr val="0070AD"/>
              </a:solidFill>
              <a:latin typeface="+mn-lt"/>
            </a:endParaRPr>
          </a:p>
        </p:txBody>
      </p:sp>
      <p:sp>
        <p:nvSpPr>
          <p:cNvPr id="5" name="TextBox 4"/>
          <p:cNvSpPr txBox="1"/>
          <p:nvPr/>
        </p:nvSpPr>
        <p:spPr>
          <a:xfrm>
            <a:off x="152400" y="990600"/>
            <a:ext cx="6553200" cy="4401205"/>
          </a:xfrm>
          <a:prstGeom prst="rect">
            <a:avLst/>
          </a:prstGeom>
          <a:noFill/>
        </p:spPr>
        <p:txBody>
          <a:bodyPr wrap="square" rtlCol="0">
            <a:spAutoFit/>
          </a:bodyPr>
          <a:lstStyle/>
          <a:p>
            <a:pPr marL="457200" indent="-457200">
              <a:buFont typeface="Wingdings" panose="05000000000000000000" pitchFamily="2" charset="2"/>
              <a:buChar char="Ø"/>
            </a:pPr>
            <a:r>
              <a:rPr lang="en-US" sz="2400" b="1" dirty="0">
                <a:solidFill>
                  <a:schemeClr val="bg1"/>
                </a:solidFill>
              </a:rPr>
              <a:t>A removable magnetic storage </a:t>
            </a:r>
            <a:r>
              <a:rPr lang="en-US" sz="2400" b="1" dirty="0" smtClean="0">
                <a:solidFill>
                  <a:schemeClr val="bg1"/>
                </a:solidFill>
              </a:rPr>
              <a:t>medium</a:t>
            </a:r>
            <a:endParaRPr lang="en-US" sz="2400" b="1" dirty="0">
              <a:solidFill>
                <a:schemeClr val="bg1"/>
              </a:solidFill>
            </a:endParaRPr>
          </a:p>
          <a:p>
            <a:pPr marL="457200" indent="-457200">
              <a:buFont typeface="Wingdings" panose="05000000000000000000" pitchFamily="2" charset="2"/>
              <a:buChar char="Ø"/>
            </a:pPr>
            <a:r>
              <a:rPr lang="en-US" sz="2400" b="1" dirty="0">
                <a:solidFill>
                  <a:schemeClr val="bg1"/>
                </a:solidFill>
              </a:rPr>
              <a:t>First introduced in </a:t>
            </a:r>
            <a:r>
              <a:rPr lang="en-US" sz="2400" b="1" dirty="0" smtClean="0">
                <a:solidFill>
                  <a:schemeClr val="bg1"/>
                </a:solidFill>
              </a:rPr>
              <a:t>1967</a:t>
            </a:r>
            <a:endParaRPr lang="en-US" sz="2400" b="1" dirty="0">
              <a:solidFill>
                <a:schemeClr val="bg1"/>
              </a:solidFill>
            </a:endParaRPr>
          </a:p>
          <a:p>
            <a:pPr marL="457200" indent="-457200">
              <a:buFont typeface="Wingdings" panose="05000000000000000000" pitchFamily="2" charset="2"/>
              <a:buChar char="Ø"/>
            </a:pPr>
            <a:r>
              <a:rPr lang="en-US" sz="2400" b="1" dirty="0">
                <a:solidFill>
                  <a:schemeClr val="bg1"/>
                </a:solidFill>
              </a:rPr>
              <a:t>Read and written by Floppy Disk Drives(FDD</a:t>
            </a:r>
            <a:r>
              <a:rPr lang="en-US" sz="2400" b="1" dirty="0" smtClean="0">
                <a:solidFill>
                  <a:schemeClr val="bg1"/>
                </a:solidFill>
              </a:rPr>
              <a:t>)</a:t>
            </a:r>
            <a:endParaRPr lang="en-US" sz="2400" b="1" dirty="0">
              <a:solidFill>
                <a:schemeClr val="bg1"/>
              </a:solidFill>
            </a:endParaRPr>
          </a:p>
          <a:p>
            <a:pPr marL="457200" indent="-457200">
              <a:buFont typeface="Wingdings" panose="05000000000000000000" pitchFamily="2" charset="2"/>
              <a:buChar char="Ø"/>
            </a:pPr>
            <a:r>
              <a:rPr lang="en-US" sz="2400" b="1" dirty="0">
                <a:solidFill>
                  <a:schemeClr val="bg1"/>
                </a:solidFill>
              </a:rPr>
              <a:t>Discontinued </a:t>
            </a:r>
            <a:r>
              <a:rPr lang="en-US" sz="2400" b="1" dirty="0" smtClean="0">
                <a:solidFill>
                  <a:schemeClr val="bg1"/>
                </a:solidFill>
              </a:rPr>
              <a:t>usage</a:t>
            </a:r>
          </a:p>
          <a:p>
            <a:pPr marL="457200" indent="-457200">
              <a:buFont typeface="Wingdings" panose="05000000000000000000" pitchFamily="2" charset="2"/>
              <a:buChar char="Ø"/>
            </a:pPr>
            <a:endParaRPr lang="en-US" sz="2400" b="1" dirty="0">
              <a:solidFill>
                <a:schemeClr val="bg1"/>
              </a:solidFill>
            </a:endParaRPr>
          </a:p>
          <a:p>
            <a:pPr marL="457200" indent="-457200">
              <a:buFont typeface="Wingdings" panose="05000000000000000000" pitchFamily="2" charset="2"/>
              <a:buChar char="Ø"/>
            </a:pPr>
            <a:r>
              <a:rPr lang="en-US" sz="2400" b="1" dirty="0">
                <a:solidFill>
                  <a:schemeClr val="bg1"/>
                </a:solidFill>
              </a:rPr>
              <a:t>Types </a:t>
            </a:r>
            <a:r>
              <a:rPr lang="en-US" sz="2400" b="1" dirty="0" smtClean="0">
                <a:solidFill>
                  <a:schemeClr val="bg1"/>
                </a:solidFill>
              </a:rPr>
              <a:t>:</a:t>
            </a:r>
          </a:p>
          <a:p>
            <a:pPr marL="457200" indent="-457200">
              <a:buFont typeface="Wingdings" panose="05000000000000000000" pitchFamily="2" charset="2"/>
              <a:buChar char="Ø"/>
            </a:pPr>
            <a:endParaRPr lang="en-US" sz="2400" b="1" dirty="0">
              <a:solidFill>
                <a:schemeClr val="bg1"/>
              </a:solidFill>
            </a:endParaRPr>
          </a:p>
          <a:p>
            <a:pPr marL="914400" lvl="1" indent="-457200">
              <a:buFont typeface="Wingdings" panose="05000000000000000000" pitchFamily="2" charset="2"/>
              <a:buChar char="§"/>
            </a:pPr>
            <a:r>
              <a:rPr lang="en-US" sz="2400" b="1" dirty="0">
                <a:solidFill>
                  <a:schemeClr val="bg1"/>
                </a:solidFill>
              </a:rPr>
              <a:t>8”</a:t>
            </a:r>
          </a:p>
          <a:p>
            <a:pPr marL="914400" lvl="1" indent="-457200">
              <a:buFont typeface="Wingdings" panose="05000000000000000000" pitchFamily="2" charset="2"/>
              <a:buChar char="§"/>
            </a:pPr>
            <a:r>
              <a:rPr lang="en-US" sz="2400" b="1" dirty="0">
                <a:solidFill>
                  <a:schemeClr val="bg1"/>
                </a:solidFill>
              </a:rPr>
              <a:t>5.5”</a:t>
            </a:r>
          </a:p>
          <a:p>
            <a:pPr marL="914400" lvl="1" indent="-457200">
              <a:buFont typeface="Wingdings" panose="05000000000000000000" pitchFamily="2" charset="2"/>
              <a:buChar char="§"/>
            </a:pPr>
            <a:r>
              <a:rPr lang="en-US" sz="2400" b="1" dirty="0">
                <a:solidFill>
                  <a:schemeClr val="bg1"/>
                </a:solidFill>
              </a:rPr>
              <a:t>3.5”</a:t>
            </a:r>
          </a:p>
          <a:p>
            <a:endParaRPr lang="en-US" sz="2000" b="1" dirty="0" smtClean="0">
              <a:solidFill>
                <a:schemeClr val="bg1"/>
              </a:solidFill>
            </a:endParaRPr>
          </a:p>
          <a:p>
            <a:endParaRPr lang="en-US" sz="2000" b="1"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571" y="2057400"/>
            <a:ext cx="5213472" cy="3910104"/>
          </a:xfrm>
          <a:prstGeom prst="rect">
            <a:avLst/>
          </a:prstGeom>
        </p:spPr>
      </p:pic>
    </p:spTree>
    <p:extLst>
      <p:ext uri="{BB962C8B-B14F-4D97-AF65-F5344CB8AC3E}">
        <p14:creationId xmlns:p14="http://schemas.microsoft.com/office/powerpoint/2010/main" val="31710396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4061" y="100051"/>
            <a:ext cx="8305800" cy="769441"/>
          </a:xfrm>
          <a:prstGeom prst="rect">
            <a:avLst/>
          </a:prstGeom>
          <a:noFill/>
        </p:spPr>
        <p:txBody>
          <a:bodyPr wrap="square" rtlCol="0">
            <a:spAutoFit/>
          </a:bodyPr>
          <a:lstStyle/>
          <a:p>
            <a:r>
              <a:rPr lang="en-US" sz="4400" b="1" dirty="0" smtClean="0">
                <a:solidFill>
                  <a:srgbClr val="0070AD"/>
                </a:solidFill>
                <a:cs typeface="Times New Roman" pitchFamily="18" charset="0"/>
              </a:rPr>
              <a:t>OPTICAL STORAGE</a:t>
            </a:r>
            <a:endParaRPr lang="en-US" sz="4400" b="1" dirty="0">
              <a:solidFill>
                <a:srgbClr val="0070AD"/>
              </a:solidFill>
              <a:cs typeface="Times New Roman" pitchFamily="18" charset="0"/>
            </a:endParaRPr>
          </a:p>
        </p:txBody>
      </p:sp>
      <p:sp>
        <p:nvSpPr>
          <p:cNvPr id="10" name="TextBox 9"/>
          <p:cNvSpPr txBox="1"/>
          <p:nvPr/>
        </p:nvSpPr>
        <p:spPr>
          <a:xfrm>
            <a:off x="1107584" y="5187494"/>
            <a:ext cx="2653048" cy="923330"/>
          </a:xfrm>
          <a:prstGeom prst="rect">
            <a:avLst/>
          </a:prstGeom>
          <a:noFill/>
        </p:spPr>
        <p:txBody>
          <a:bodyPr wrap="square" rtlCol="0">
            <a:spAutoFit/>
          </a:bodyPr>
          <a:lstStyle/>
          <a:p>
            <a:r>
              <a:rPr lang="en-US" b="1" dirty="0" smtClean="0"/>
              <a:t>    Compact </a:t>
            </a:r>
            <a:r>
              <a:rPr lang="en-US" b="1" dirty="0"/>
              <a:t>Disc (CD)</a:t>
            </a:r>
          </a:p>
          <a:p>
            <a:pPr marL="285750" indent="-285750">
              <a:buFont typeface="Wingdings" panose="05000000000000000000" pitchFamily="2" charset="2"/>
              <a:buChar char="Ø"/>
            </a:pPr>
            <a:r>
              <a:rPr lang="en-US" dirty="0" smtClean="0"/>
              <a:t>Capacity</a:t>
            </a:r>
            <a:r>
              <a:rPr lang="en-US" dirty="0"/>
              <a:t>: </a:t>
            </a:r>
            <a:r>
              <a:rPr lang="en-US" dirty="0" smtClean="0"/>
              <a:t>700MB</a:t>
            </a:r>
          </a:p>
          <a:p>
            <a:pPr marL="285750" indent="-285750">
              <a:buFont typeface="Wingdings" panose="05000000000000000000" pitchFamily="2" charset="2"/>
              <a:buChar char="Ø"/>
            </a:pPr>
            <a:r>
              <a:rPr lang="en-US" dirty="0" smtClean="0"/>
              <a:t>Available </a:t>
            </a:r>
            <a:r>
              <a:rPr lang="en-US" dirty="0"/>
              <a:t>from 1982</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0522" y="894340"/>
            <a:ext cx="1569062" cy="800221"/>
          </a:xfrm>
          <a:prstGeom prst="rect">
            <a:avLst/>
          </a:prstGeom>
        </p:spPr>
      </p:pic>
      <p:pic>
        <p:nvPicPr>
          <p:cNvPr id="12" name="Picture 11"/>
          <p:cNvPicPr>
            <a:picLocks noChangeAspect="1"/>
          </p:cNvPicPr>
          <p:nvPr/>
        </p:nvPicPr>
        <p:blipFill>
          <a:blip r:embed="rId3"/>
          <a:stretch>
            <a:fillRect/>
          </a:stretch>
        </p:blipFill>
        <p:spPr>
          <a:xfrm>
            <a:off x="4596105" y="1793262"/>
            <a:ext cx="3297897" cy="3288926"/>
          </a:xfrm>
          <a:prstGeom prst="rect">
            <a:avLst/>
          </a:prstGeom>
        </p:spPr>
      </p:pic>
      <p:sp>
        <p:nvSpPr>
          <p:cNvPr id="14" name="TextBox 13"/>
          <p:cNvSpPr txBox="1"/>
          <p:nvPr/>
        </p:nvSpPr>
        <p:spPr>
          <a:xfrm>
            <a:off x="4660252" y="5187494"/>
            <a:ext cx="3169602" cy="923330"/>
          </a:xfrm>
          <a:prstGeom prst="rect">
            <a:avLst/>
          </a:prstGeom>
          <a:noFill/>
        </p:spPr>
        <p:txBody>
          <a:bodyPr wrap="square" rtlCol="0">
            <a:spAutoFit/>
          </a:bodyPr>
          <a:lstStyle/>
          <a:p>
            <a:r>
              <a:rPr lang="en-US" b="1" dirty="0" smtClean="0"/>
              <a:t>      DVD</a:t>
            </a:r>
            <a:endParaRPr lang="en-US" b="1" dirty="0"/>
          </a:p>
          <a:p>
            <a:pPr marL="285750" indent="-285750">
              <a:buFont typeface="Wingdings" panose="05000000000000000000" pitchFamily="2" charset="2"/>
              <a:buChar char="Ø"/>
            </a:pPr>
            <a:r>
              <a:rPr lang="en-US" dirty="0"/>
              <a:t>Capacity: 4.7 </a:t>
            </a:r>
            <a:r>
              <a:rPr lang="en-US" dirty="0" smtClean="0"/>
              <a:t>GB</a:t>
            </a:r>
          </a:p>
          <a:p>
            <a:pPr marL="285750" indent="-285750">
              <a:buFont typeface="Wingdings" panose="05000000000000000000" pitchFamily="2" charset="2"/>
              <a:buChar char="Ø"/>
            </a:pPr>
            <a:r>
              <a:rPr lang="en-US" dirty="0" smtClean="0"/>
              <a:t>Available </a:t>
            </a:r>
            <a:r>
              <a:rPr lang="en-US" dirty="0"/>
              <a:t>from 1995</a:t>
            </a:r>
          </a:p>
        </p:txBody>
      </p:sp>
      <p:sp>
        <p:nvSpPr>
          <p:cNvPr id="17" name="TextBox 16"/>
          <p:cNvSpPr txBox="1"/>
          <p:nvPr/>
        </p:nvSpPr>
        <p:spPr>
          <a:xfrm>
            <a:off x="8496365" y="5187494"/>
            <a:ext cx="2910031" cy="923330"/>
          </a:xfrm>
          <a:prstGeom prst="rect">
            <a:avLst/>
          </a:prstGeom>
          <a:noFill/>
        </p:spPr>
        <p:txBody>
          <a:bodyPr wrap="square" rtlCol="0">
            <a:spAutoFit/>
          </a:bodyPr>
          <a:lstStyle/>
          <a:p>
            <a:r>
              <a:rPr lang="en-US" b="1" dirty="0" smtClean="0"/>
              <a:t>      Blu-ray </a:t>
            </a:r>
            <a:r>
              <a:rPr lang="en-US" b="1" dirty="0"/>
              <a:t>Disc</a:t>
            </a:r>
          </a:p>
          <a:p>
            <a:pPr marL="285750" indent="-285750">
              <a:buFont typeface="Wingdings" panose="05000000000000000000" pitchFamily="2" charset="2"/>
              <a:buChar char="Ø"/>
            </a:pPr>
            <a:r>
              <a:rPr lang="en-US" dirty="0"/>
              <a:t>Capacity: 25 </a:t>
            </a:r>
            <a:r>
              <a:rPr lang="en-US" dirty="0" smtClean="0"/>
              <a:t>GB</a:t>
            </a:r>
          </a:p>
          <a:p>
            <a:pPr marL="285750" indent="-285750">
              <a:buFont typeface="Wingdings" panose="05000000000000000000" pitchFamily="2" charset="2"/>
              <a:buChar char="Ø"/>
            </a:pPr>
            <a:r>
              <a:rPr lang="en-US" dirty="0" smtClean="0"/>
              <a:t>Available </a:t>
            </a:r>
            <a:r>
              <a:rPr lang="en-US" dirty="0"/>
              <a:t>from 2006</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6365" y="613320"/>
            <a:ext cx="2642523" cy="141815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3332" y="2061291"/>
            <a:ext cx="2948588" cy="2948588"/>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540" y="1813140"/>
            <a:ext cx="3143489" cy="3143489"/>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4714" y="1037802"/>
            <a:ext cx="1363140" cy="659905"/>
          </a:xfrm>
          <a:prstGeom prst="rect">
            <a:avLst/>
          </a:prstGeom>
        </p:spPr>
      </p:pic>
    </p:spTree>
    <p:extLst>
      <p:ext uri="{BB962C8B-B14F-4D97-AF65-F5344CB8AC3E}">
        <p14:creationId xmlns:p14="http://schemas.microsoft.com/office/powerpoint/2010/main" val="21475363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05600" y="457200"/>
            <a:ext cx="5486400" cy="863600"/>
          </a:xfrm>
        </p:spPr>
        <p:txBody>
          <a:bodyPr>
            <a:noAutofit/>
          </a:bodyPr>
          <a:lstStyle/>
          <a:p>
            <a:r>
              <a:rPr lang="en-US" sz="4800" b="1" dirty="0" smtClean="0">
                <a:solidFill>
                  <a:srgbClr val="0070AD"/>
                </a:solidFill>
                <a:latin typeface="+mn-lt"/>
              </a:rPr>
              <a:t>Flash Memory Devices</a:t>
            </a:r>
            <a:endParaRPr lang="en-US" sz="4800" b="1" dirty="0">
              <a:solidFill>
                <a:srgbClr val="0070AD"/>
              </a:solidFill>
              <a:latin typeface="+mn-lt"/>
            </a:endParaRPr>
          </a:p>
        </p:txBody>
      </p:sp>
      <p:sp>
        <p:nvSpPr>
          <p:cNvPr id="5" name="TextBox 4"/>
          <p:cNvSpPr txBox="1"/>
          <p:nvPr/>
        </p:nvSpPr>
        <p:spPr>
          <a:xfrm>
            <a:off x="228600" y="384313"/>
            <a:ext cx="6111684" cy="4708981"/>
          </a:xfrm>
          <a:prstGeom prst="rect">
            <a:avLst/>
          </a:prstGeom>
          <a:noFill/>
        </p:spPr>
        <p:txBody>
          <a:bodyPr wrap="square" rtlCol="0">
            <a:spAutoFit/>
          </a:bodyPr>
          <a:lstStyle/>
          <a:p>
            <a:pPr marL="457200" indent="-457200">
              <a:buFont typeface="Wingdings" panose="05000000000000000000" pitchFamily="2" charset="2"/>
              <a:buChar char="Ø"/>
            </a:pPr>
            <a:r>
              <a:rPr lang="en-US" sz="2400" b="1" dirty="0">
                <a:solidFill>
                  <a:schemeClr val="bg1"/>
                </a:solidFill>
              </a:rPr>
              <a:t>Developed in 1980.</a:t>
            </a:r>
          </a:p>
          <a:p>
            <a:pPr marL="457200" indent="-457200">
              <a:buFont typeface="Wingdings" panose="05000000000000000000" pitchFamily="2" charset="2"/>
              <a:buChar char="Ø"/>
            </a:pPr>
            <a:r>
              <a:rPr lang="en-US" sz="2400" b="1" dirty="0">
                <a:solidFill>
                  <a:schemeClr val="bg1"/>
                </a:solidFill>
              </a:rPr>
              <a:t>Non-volatile storage medium that can be electrically erased and reprogrammed.</a:t>
            </a:r>
          </a:p>
          <a:p>
            <a:pPr marL="457200" indent="-457200">
              <a:buFont typeface="Wingdings" panose="05000000000000000000" pitchFamily="2" charset="2"/>
              <a:buChar char="Ø"/>
            </a:pPr>
            <a:endParaRPr lang="en-US" sz="2400" b="1" dirty="0">
              <a:solidFill>
                <a:schemeClr val="bg1"/>
              </a:solidFill>
            </a:endParaRPr>
          </a:p>
          <a:p>
            <a:pPr marL="457200" indent="-457200">
              <a:buFont typeface="Wingdings" panose="05000000000000000000" pitchFamily="2" charset="2"/>
              <a:buChar char="Ø"/>
            </a:pPr>
            <a:endParaRPr lang="en-US" sz="2400" b="1" dirty="0">
              <a:solidFill>
                <a:schemeClr val="bg1"/>
              </a:solidFill>
            </a:endParaRPr>
          </a:p>
          <a:p>
            <a:r>
              <a:rPr lang="en-US" sz="3600" b="1" dirty="0">
                <a:solidFill>
                  <a:schemeClr val="bg1"/>
                </a:solidFill>
              </a:rPr>
              <a:t>USB Flash Drive</a:t>
            </a:r>
          </a:p>
          <a:p>
            <a:pPr marL="457200" indent="-457200">
              <a:buFont typeface="Wingdings" panose="05000000000000000000" pitchFamily="2" charset="2"/>
              <a:buChar char="ü"/>
            </a:pPr>
            <a:r>
              <a:rPr lang="en-US" sz="2400" b="1" dirty="0">
                <a:solidFill>
                  <a:schemeClr val="bg1"/>
                </a:solidFill>
              </a:rPr>
              <a:t>Commercially available in 2000</a:t>
            </a:r>
          </a:p>
          <a:p>
            <a:pPr marL="457200" indent="-457200">
              <a:buFont typeface="Wingdings" panose="05000000000000000000" pitchFamily="2" charset="2"/>
              <a:buChar char="ü"/>
            </a:pPr>
            <a:r>
              <a:rPr lang="en-US" sz="2400" b="1" dirty="0">
                <a:solidFill>
                  <a:schemeClr val="bg1"/>
                </a:solidFill>
              </a:rPr>
              <a:t>Max. capacity: 1 TB.</a:t>
            </a:r>
          </a:p>
          <a:p>
            <a:pPr marL="457200" indent="-457200">
              <a:buFont typeface="Wingdings" panose="05000000000000000000" pitchFamily="2" charset="2"/>
              <a:buChar char="ü"/>
            </a:pPr>
            <a:r>
              <a:rPr lang="en-US" sz="2400" b="1" dirty="0">
                <a:solidFill>
                  <a:schemeClr val="bg1"/>
                </a:solidFill>
              </a:rPr>
              <a:t>Small in size</a:t>
            </a:r>
          </a:p>
          <a:p>
            <a:pPr marL="457200" indent="-457200">
              <a:buFont typeface="Wingdings" panose="05000000000000000000" pitchFamily="2" charset="2"/>
              <a:buChar char="ü"/>
            </a:pPr>
            <a:r>
              <a:rPr lang="en-US" sz="2400" b="1" dirty="0">
                <a:solidFill>
                  <a:schemeClr val="bg1"/>
                </a:solidFill>
              </a:rPr>
              <a:t>Ideal solution for storing data.</a:t>
            </a:r>
          </a:p>
          <a:p>
            <a:endParaRPr lang="en-US" sz="2400" b="1" dirty="0" smtClean="0">
              <a:solidFill>
                <a:schemeClr val="bg1"/>
              </a:solidFill>
            </a:endParaRPr>
          </a:p>
          <a:p>
            <a:endParaRPr lang="en-US" sz="24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8708" y="2971800"/>
            <a:ext cx="5513292" cy="3105821"/>
          </a:xfrm>
          <a:prstGeom prst="rect">
            <a:avLst/>
          </a:prstGeom>
        </p:spPr>
      </p:pic>
    </p:spTree>
    <p:extLst>
      <p:ext uri="{BB962C8B-B14F-4D97-AF65-F5344CB8AC3E}">
        <p14:creationId xmlns:p14="http://schemas.microsoft.com/office/powerpoint/2010/main" val="412824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0" y="533400"/>
            <a:ext cx="5562600" cy="863600"/>
          </a:xfrm>
        </p:spPr>
        <p:txBody>
          <a:bodyPr>
            <a:normAutofit/>
          </a:bodyPr>
          <a:lstStyle/>
          <a:p>
            <a:r>
              <a:rPr lang="en-US" sz="4800" b="1" dirty="0" smtClean="0">
                <a:solidFill>
                  <a:srgbClr val="0070AD"/>
                </a:solidFill>
                <a:latin typeface="+mn-lt"/>
              </a:rPr>
              <a:t>Solid State Drive</a:t>
            </a:r>
            <a:endParaRPr lang="en-US" sz="4800" b="1" dirty="0">
              <a:solidFill>
                <a:srgbClr val="0070AD"/>
              </a:solidFill>
              <a:latin typeface="+mn-lt"/>
            </a:endParaRPr>
          </a:p>
        </p:txBody>
      </p:sp>
      <p:sp>
        <p:nvSpPr>
          <p:cNvPr id="5" name="TextBox 4"/>
          <p:cNvSpPr txBox="1"/>
          <p:nvPr/>
        </p:nvSpPr>
        <p:spPr>
          <a:xfrm>
            <a:off x="517716" y="1694527"/>
            <a:ext cx="6111684" cy="2554545"/>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a:solidFill>
                  <a:schemeClr val="bg1"/>
                </a:solidFill>
              </a:rPr>
              <a:t>Introduced in 1995.</a:t>
            </a:r>
          </a:p>
          <a:p>
            <a:pPr marL="457200" indent="-457200">
              <a:buFont typeface="Wingdings" panose="05000000000000000000" pitchFamily="2" charset="2"/>
              <a:buChar char="Ø"/>
            </a:pPr>
            <a:r>
              <a:rPr lang="en-US" sz="2800" b="1" dirty="0">
                <a:solidFill>
                  <a:schemeClr val="bg1"/>
                </a:solidFill>
              </a:rPr>
              <a:t>Max. capacity: 1 TB.</a:t>
            </a:r>
          </a:p>
          <a:p>
            <a:pPr marL="457200" indent="-457200">
              <a:buFont typeface="Wingdings" panose="05000000000000000000" pitchFamily="2" charset="2"/>
              <a:buChar char="Ø"/>
            </a:pPr>
            <a:r>
              <a:rPr lang="en-US" sz="2800" b="1" dirty="0">
                <a:solidFill>
                  <a:schemeClr val="bg1"/>
                </a:solidFill>
              </a:rPr>
              <a:t>Very high transferring speed.</a:t>
            </a:r>
          </a:p>
          <a:p>
            <a:pPr marL="457200" indent="-457200">
              <a:buFont typeface="Wingdings" panose="05000000000000000000" pitchFamily="2" charset="2"/>
              <a:buChar char="Ø"/>
            </a:pPr>
            <a:endParaRPr lang="en-US" sz="2800" b="1" dirty="0">
              <a:solidFill>
                <a:schemeClr val="bg1"/>
              </a:solidFill>
            </a:endParaRPr>
          </a:p>
          <a:p>
            <a:pPr marL="342900" indent="-342900">
              <a:buFont typeface="Wingdings" panose="05000000000000000000" pitchFamily="2" charset="2"/>
              <a:buChar char="Ø"/>
            </a:pPr>
            <a:endParaRPr lang="en-US" sz="2400" b="1" dirty="0" smtClean="0">
              <a:solidFill>
                <a:schemeClr val="bg1"/>
              </a:solidFill>
            </a:endParaRPr>
          </a:p>
          <a:p>
            <a:pPr marL="342900" indent="-342900">
              <a:buFont typeface="Wingdings" panose="05000000000000000000" pitchFamily="2" charset="2"/>
              <a:buChar char="Ø"/>
            </a:pPr>
            <a:endParaRPr lang="en-US" sz="2400"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2057400"/>
            <a:ext cx="4114800" cy="4114800"/>
          </a:xfrm>
          <a:prstGeom prst="rect">
            <a:avLst/>
          </a:prstGeom>
        </p:spPr>
      </p:pic>
    </p:spTree>
    <p:extLst>
      <p:ext uri="{BB962C8B-B14F-4D97-AF65-F5344CB8AC3E}">
        <p14:creationId xmlns:p14="http://schemas.microsoft.com/office/powerpoint/2010/main" val="31428272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629400" y="228600"/>
            <a:ext cx="4343400" cy="863600"/>
          </a:xfrm>
        </p:spPr>
        <p:txBody>
          <a:bodyPr>
            <a:normAutofit fontScale="90000"/>
          </a:bodyPr>
          <a:lstStyle/>
          <a:p>
            <a:r>
              <a:rPr lang="en-US" sz="6000" b="1" dirty="0" smtClean="0">
                <a:solidFill>
                  <a:srgbClr val="0070AD"/>
                </a:solidFill>
                <a:latin typeface="+mn-lt"/>
              </a:rPr>
              <a:t>INTERFACE TYPES</a:t>
            </a:r>
            <a:endParaRPr lang="en-US" sz="6000" b="1" dirty="0">
              <a:solidFill>
                <a:srgbClr val="0070AD"/>
              </a:solidFill>
              <a:latin typeface="+mn-lt"/>
            </a:endParaRPr>
          </a:p>
        </p:txBody>
      </p:sp>
      <p:sp>
        <p:nvSpPr>
          <p:cNvPr id="5" name="TextBox 4"/>
          <p:cNvSpPr txBox="1"/>
          <p:nvPr/>
        </p:nvSpPr>
        <p:spPr>
          <a:xfrm>
            <a:off x="19878" y="1092200"/>
            <a:ext cx="6111684" cy="2677656"/>
          </a:xfrm>
          <a:prstGeom prst="rect">
            <a:avLst/>
          </a:prstGeom>
          <a:noFill/>
        </p:spPr>
        <p:txBody>
          <a:bodyPr wrap="square" rtlCol="0">
            <a:spAutoFit/>
          </a:bodyPr>
          <a:lstStyle/>
          <a:p>
            <a:r>
              <a:rPr lang="en-US" sz="2400" b="1" dirty="0">
                <a:solidFill>
                  <a:schemeClr val="bg1"/>
                </a:solidFill>
              </a:rPr>
              <a:t>Types </a:t>
            </a:r>
            <a:r>
              <a:rPr lang="en-US" sz="2400" b="1" dirty="0" smtClean="0">
                <a:solidFill>
                  <a:schemeClr val="bg1"/>
                </a:solidFill>
              </a:rPr>
              <a:t>of Hard Disk Interface</a:t>
            </a:r>
            <a:endParaRPr lang="en-US" sz="2400" b="1" dirty="0">
              <a:solidFill>
                <a:schemeClr val="bg1"/>
              </a:solidFill>
            </a:endParaRPr>
          </a:p>
          <a:p>
            <a:pPr marL="457200" indent="-457200">
              <a:buFont typeface="Wingdings" panose="05000000000000000000" pitchFamily="2" charset="2"/>
              <a:buChar char="Ø"/>
            </a:pPr>
            <a:endParaRPr lang="en-US" sz="2400" b="1" dirty="0">
              <a:solidFill>
                <a:schemeClr val="bg1"/>
              </a:solidFill>
            </a:endParaRPr>
          </a:p>
          <a:p>
            <a:pPr marL="914400" lvl="1" indent="-457200">
              <a:buFont typeface="Wingdings" panose="05000000000000000000" pitchFamily="2" charset="2"/>
              <a:buChar char="§"/>
            </a:pPr>
            <a:r>
              <a:rPr lang="en-US" sz="3200" b="1" dirty="0" smtClean="0">
                <a:solidFill>
                  <a:schemeClr val="bg1"/>
                </a:solidFill>
              </a:rPr>
              <a:t>IDE</a:t>
            </a:r>
          </a:p>
          <a:p>
            <a:pPr marL="914400" lvl="1" indent="-457200">
              <a:buFont typeface="Wingdings" panose="05000000000000000000" pitchFamily="2" charset="2"/>
              <a:buChar char="§"/>
            </a:pPr>
            <a:r>
              <a:rPr lang="en-US" sz="3200" b="1" dirty="0" smtClean="0">
                <a:solidFill>
                  <a:schemeClr val="bg1"/>
                </a:solidFill>
              </a:rPr>
              <a:t>SCSI</a:t>
            </a:r>
          </a:p>
          <a:p>
            <a:pPr marL="914400" lvl="1" indent="-457200">
              <a:buFont typeface="Wingdings" panose="05000000000000000000" pitchFamily="2" charset="2"/>
              <a:buChar char="§"/>
            </a:pPr>
            <a:r>
              <a:rPr lang="en-US" sz="3200" b="1" dirty="0" smtClean="0">
                <a:solidFill>
                  <a:schemeClr val="bg1"/>
                </a:solidFill>
              </a:rPr>
              <a:t>SATA</a:t>
            </a:r>
          </a:p>
          <a:p>
            <a:endParaRPr lang="en-US" sz="2400" b="1" dirty="0">
              <a:solidFill>
                <a:schemeClr val="bg1"/>
              </a:solidFill>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646" t="823" r="1082" b="2135"/>
          <a:stretch/>
        </p:blipFill>
        <p:spPr>
          <a:xfrm>
            <a:off x="6858000" y="3048000"/>
            <a:ext cx="5008518" cy="3276600"/>
          </a:xfrm>
          <a:prstGeom prst="rect">
            <a:avLst/>
          </a:prstGeom>
        </p:spPr>
      </p:pic>
    </p:spTree>
    <p:extLst>
      <p:ext uri="{BB962C8B-B14F-4D97-AF65-F5344CB8AC3E}">
        <p14:creationId xmlns:p14="http://schemas.microsoft.com/office/powerpoint/2010/main" val="23490666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629400" y="228600"/>
            <a:ext cx="1990725" cy="863600"/>
          </a:xfrm>
        </p:spPr>
        <p:txBody>
          <a:bodyPr>
            <a:normAutofit/>
          </a:bodyPr>
          <a:lstStyle/>
          <a:p>
            <a:r>
              <a:rPr lang="en-US" sz="6000" b="1" dirty="0" smtClean="0">
                <a:solidFill>
                  <a:srgbClr val="0070AD"/>
                </a:solidFill>
                <a:latin typeface="+mn-lt"/>
              </a:rPr>
              <a:t>IDE</a:t>
            </a:r>
            <a:endParaRPr lang="en-US" sz="6000" b="1" dirty="0">
              <a:solidFill>
                <a:srgbClr val="0070AD"/>
              </a:solidFill>
              <a:latin typeface="+mn-lt"/>
            </a:endParaRPr>
          </a:p>
        </p:txBody>
      </p:sp>
      <p:sp>
        <p:nvSpPr>
          <p:cNvPr id="5" name="TextBox 4"/>
          <p:cNvSpPr txBox="1"/>
          <p:nvPr/>
        </p:nvSpPr>
        <p:spPr>
          <a:xfrm>
            <a:off x="19878" y="1092200"/>
            <a:ext cx="6111684" cy="3108543"/>
          </a:xfrm>
          <a:prstGeom prst="rect">
            <a:avLst/>
          </a:prstGeom>
          <a:noFill/>
        </p:spPr>
        <p:txBody>
          <a:bodyPr wrap="square" rtlCol="0">
            <a:spAutoFit/>
          </a:bodyPr>
          <a:lstStyle/>
          <a:p>
            <a:r>
              <a:rPr lang="en-US" sz="2800" b="1" dirty="0" smtClean="0">
                <a:solidFill>
                  <a:schemeClr val="bg1"/>
                </a:solidFill>
              </a:rPr>
              <a:t>INTEGRATED DEVICE ELECTRONICS</a:t>
            </a:r>
          </a:p>
          <a:p>
            <a:endParaRPr lang="en-US" sz="2400" b="1" dirty="0" smtClean="0">
              <a:solidFill>
                <a:schemeClr val="bg1"/>
              </a:solidFill>
            </a:endParaRPr>
          </a:p>
          <a:p>
            <a:r>
              <a:rPr lang="en-US" sz="2400" b="1" dirty="0" smtClean="0">
                <a:solidFill>
                  <a:schemeClr val="bg1"/>
                </a:solidFill>
              </a:rPr>
              <a:t>Floppy drive ,Hard drive ,CD-ROM drive Usually, these devices connect to the computer through an Integrated Drive Electronics (IDE) interface.</a:t>
            </a:r>
          </a:p>
          <a:p>
            <a:endParaRPr lang="en-US" sz="2400" b="1" dirty="0" smtClean="0">
              <a:solidFill>
                <a:schemeClr val="bg1"/>
              </a:solidFill>
            </a:endParaRPr>
          </a:p>
          <a:p>
            <a:endParaRPr lang="en-US" sz="24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1102139"/>
            <a:ext cx="4038600" cy="4038600"/>
          </a:xfrm>
          <a:prstGeom prst="rect">
            <a:avLst/>
          </a:prstGeom>
        </p:spPr>
      </p:pic>
    </p:spTree>
    <p:extLst>
      <p:ext uri="{BB962C8B-B14F-4D97-AF65-F5344CB8AC3E}">
        <p14:creationId xmlns:p14="http://schemas.microsoft.com/office/powerpoint/2010/main" val="31842053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81000"/>
            <a:ext cx="4419600" cy="32136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737664"/>
            <a:ext cx="4286250" cy="31970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4343400"/>
            <a:ext cx="3848100" cy="2162175"/>
          </a:xfrm>
          <a:prstGeom prst="rect">
            <a:avLst/>
          </a:prstGeom>
        </p:spPr>
      </p:pic>
      <p:sp>
        <p:nvSpPr>
          <p:cNvPr id="7" name="TextBox 6"/>
          <p:cNvSpPr txBox="1"/>
          <p:nvPr/>
        </p:nvSpPr>
        <p:spPr>
          <a:xfrm>
            <a:off x="9256643" y="4931084"/>
            <a:ext cx="1949252" cy="523220"/>
          </a:xfrm>
          <a:prstGeom prst="rect">
            <a:avLst/>
          </a:prstGeom>
          <a:noFill/>
        </p:spPr>
        <p:txBody>
          <a:bodyPr wrap="none" rtlCol="0">
            <a:spAutoFit/>
          </a:bodyPr>
          <a:lstStyle/>
          <a:p>
            <a:r>
              <a:rPr lang="en-US" sz="2800" b="1" dirty="0" smtClean="0">
                <a:solidFill>
                  <a:srgbClr val="0070AD"/>
                </a:solidFill>
                <a:cs typeface="Times New Roman" pitchFamily="18" charset="0"/>
              </a:rPr>
              <a:t>IDE  CABLES</a:t>
            </a:r>
            <a:endParaRPr lang="en-US" sz="2800" b="1" dirty="0">
              <a:solidFill>
                <a:srgbClr val="0070AD"/>
              </a:solidFill>
              <a:cs typeface="Times New Roman" pitchFamily="18" charset="0"/>
            </a:endParaRPr>
          </a:p>
        </p:txBody>
      </p:sp>
      <p:sp>
        <p:nvSpPr>
          <p:cNvPr id="11" name="Left-Up Arrow 10"/>
          <p:cNvSpPr/>
          <p:nvPr/>
        </p:nvSpPr>
        <p:spPr>
          <a:xfrm>
            <a:off x="6284843" y="4183992"/>
            <a:ext cx="5943600" cy="1941203"/>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6748" y="3707416"/>
            <a:ext cx="1741311" cy="523220"/>
          </a:xfrm>
          <a:prstGeom prst="rect">
            <a:avLst/>
          </a:prstGeom>
          <a:noFill/>
        </p:spPr>
        <p:txBody>
          <a:bodyPr wrap="none" rtlCol="0">
            <a:spAutoFit/>
          </a:bodyPr>
          <a:lstStyle/>
          <a:p>
            <a:r>
              <a:rPr lang="en-US" sz="2800" b="1" dirty="0" smtClean="0">
                <a:solidFill>
                  <a:srgbClr val="0070AD"/>
                </a:solidFill>
                <a:cs typeface="Times New Roman" pitchFamily="18" charset="0"/>
              </a:rPr>
              <a:t>IDE  SLOTS</a:t>
            </a:r>
            <a:endParaRPr lang="en-US" sz="2800" b="1" dirty="0">
              <a:solidFill>
                <a:srgbClr val="0070AD"/>
              </a:solidFill>
              <a:cs typeface="Times New Roman" pitchFamily="18" charset="0"/>
            </a:endParaRPr>
          </a:p>
        </p:txBody>
      </p:sp>
    </p:spTree>
    <p:extLst>
      <p:ext uri="{BB962C8B-B14F-4D97-AF65-F5344CB8AC3E}">
        <p14:creationId xmlns:p14="http://schemas.microsoft.com/office/powerpoint/2010/main" val="1596248725"/>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10.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6">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9.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docProps/app.xml><?xml version="1.0" encoding="utf-8"?>
<Properties xmlns="http://schemas.openxmlformats.org/officeDocument/2006/extended-properties" xmlns:vt="http://schemas.openxmlformats.org/officeDocument/2006/docPropsVTypes">
  <Template>Capgemini_Template</Template>
  <TotalTime>1777</TotalTime>
  <Words>3847</Words>
  <Application>Microsoft Office PowerPoint</Application>
  <PresentationFormat>Widescreen</PresentationFormat>
  <Paragraphs>669</Paragraphs>
  <Slides>102</Slides>
  <Notes>10</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102</vt:i4>
      </vt:variant>
    </vt:vector>
  </HeadingPairs>
  <TitlesOfParts>
    <vt:vector size="118" baseType="lpstr">
      <vt:lpstr>Arial</vt:lpstr>
      <vt:lpstr>Calibri</vt:lpstr>
      <vt:lpstr>Georgia</vt:lpstr>
      <vt:lpstr>Mangal</vt:lpstr>
      <vt:lpstr>Times New Roman</vt:lpstr>
      <vt:lpstr>Verdana</vt:lpstr>
      <vt:lpstr>Wingdings</vt:lpstr>
      <vt:lpstr>Capgemini 2017_Cover slides</vt:lpstr>
      <vt:lpstr>Section slides</vt:lpstr>
      <vt:lpstr>Content Layouts</vt:lpstr>
      <vt:lpstr>Content and Image Layouts</vt:lpstr>
      <vt:lpstr>Office Theme</vt:lpstr>
      <vt:lpstr>1_Office Theme</vt:lpstr>
      <vt:lpstr>2_Office Theme</vt:lpstr>
      <vt:lpstr>1_Content Layouts</vt:lpstr>
      <vt:lpstr>2_Content Layouts</vt:lpstr>
      <vt:lpstr>PowerPoint Presentation</vt:lpstr>
      <vt:lpstr>PowerPoint Presentation</vt:lpstr>
      <vt:lpstr>PowerPoint Presentation</vt:lpstr>
      <vt:lpstr>What is a Computer ?</vt:lpstr>
      <vt:lpstr>Types of Software:</vt:lpstr>
      <vt:lpstr>BLOCK DIAGRAM OF A COMPUTER</vt:lpstr>
      <vt:lpstr>PowerPoint Presentation</vt:lpstr>
      <vt:lpstr>INPUT  DEVICES</vt:lpstr>
      <vt:lpstr>KEYBOARD</vt:lpstr>
      <vt:lpstr>PowerPoint Presentation</vt:lpstr>
      <vt:lpstr>PowerPoint Presentation</vt:lpstr>
      <vt:lpstr>PowerPoint Presentation</vt:lpstr>
      <vt:lpstr>MOUSE</vt:lpstr>
      <vt:lpstr>MOUSE TYPES</vt:lpstr>
      <vt:lpstr>2. Optical Mouse </vt:lpstr>
      <vt:lpstr>3. Wireless Mouse</vt:lpstr>
      <vt:lpstr>4. Evo Mouse</vt:lpstr>
      <vt:lpstr>5. Hand Gestures</vt:lpstr>
      <vt:lpstr>6. Other Mouse Variants :</vt:lpstr>
      <vt:lpstr>Types of Connectors</vt:lpstr>
      <vt:lpstr>2. PS/2 (MINI-DIN6):</vt:lpstr>
      <vt:lpstr>3. USB:</vt:lpstr>
      <vt:lpstr>SCANNER</vt:lpstr>
      <vt:lpstr>Scanning Formats:</vt:lpstr>
      <vt:lpstr>Types of Scanners </vt:lpstr>
      <vt:lpstr>Types of Scanners </vt:lpstr>
      <vt:lpstr>Types of Scanners </vt:lpstr>
      <vt:lpstr>Types of Scanners </vt:lpstr>
      <vt:lpstr>Types of Scanners </vt:lpstr>
      <vt:lpstr>PowerPoint Presentation</vt:lpstr>
      <vt:lpstr>OUTPUT  DEVICES</vt:lpstr>
      <vt:lpstr>PowerPoint Presentation</vt:lpstr>
      <vt:lpstr>PowerPoint Presentation</vt:lpstr>
      <vt:lpstr>CRT monitors</vt:lpstr>
      <vt:lpstr>LCD monitors</vt:lpstr>
      <vt:lpstr>LED monitors</vt:lpstr>
      <vt:lpstr>PowerPoint Presentation</vt:lpstr>
      <vt:lpstr>Laser Printer </vt:lpstr>
      <vt:lpstr>Laser Printer WORKING </vt:lpstr>
      <vt:lpstr>Ink jet Printer </vt:lpstr>
      <vt:lpstr>Ink jet Printer WORKING </vt:lpstr>
      <vt:lpstr>SMPS – Switched Mode Power Supply </vt:lpstr>
      <vt:lpstr>SMPS Connectors</vt:lpstr>
      <vt:lpstr>Earthing</vt:lpstr>
      <vt:lpstr>How to Test Earthing </vt:lpstr>
      <vt:lpstr>PowerPoint Presentation</vt:lpstr>
      <vt:lpstr>PowerPoint Presentation</vt:lpstr>
      <vt:lpstr>   </vt:lpstr>
      <vt:lpstr>PowerPoint Presentation</vt:lpstr>
      <vt:lpstr>PowerPoint Presentation</vt:lpstr>
      <vt:lpstr>PowerPoint Presentation</vt:lpstr>
      <vt:lpstr>Expansion Slots – to add additional functionality </vt:lpstr>
      <vt:lpstr>Expansion Slots Types :</vt:lpstr>
      <vt:lpstr>2. PCI</vt:lpstr>
      <vt:lpstr>3. PCI-X</vt:lpstr>
      <vt:lpstr>4. PCI-E (PCIe) </vt:lpstr>
      <vt:lpstr>PowerPoint Presentation</vt:lpstr>
      <vt:lpstr>PowerPoint Presentation</vt:lpstr>
      <vt:lpstr>PowerPoint Presentation</vt:lpstr>
      <vt:lpstr>BIOS</vt:lpstr>
      <vt:lpstr>Working of BIOS</vt:lpstr>
      <vt:lpstr>BIOS Screen</vt:lpstr>
      <vt:lpstr>BIOS Settings</vt:lpstr>
      <vt:lpstr>PowerPoint Presentation</vt:lpstr>
      <vt:lpstr>SIMM</vt:lpstr>
      <vt:lpstr>DIMM</vt:lpstr>
      <vt:lpstr>DDR</vt:lpstr>
      <vt:lpstr>PowerPoint Presentation</vt:lpstr>
      <vt:lpstr>Central Processing Unit</vt:lpstr>
      <vt:lpstr>Processor </vt:lpstr>
      <vt:lpstr>CISC</vt:lpstr>
      <vt:lpstr>Characteristics of CISC  </vt:lpstr>
      <vt:lpstr>RISC</vt:lpstr>
      <vt:lpstr>Characteristics of RISC  </vt:lpstr>
      <vt:lpstr>Difference between RISC and CISC </vt:lpstr>
      <vt:lpstr>Multitasking : </vt:lpstr>
      <vt:lpstr>Multiprogramming :</vt:lpstr>
      <vt:lpstr>MultiThreading :</vt:lpstr>
      <vt:lpstr>HyperThreading :</vt:lpstr>
      <vt:lpstr>PowerPoint Presentation</vt:lpstr>
      <vt:lpstr>MEMORY &amp; STORAGE</vt:lpstr>
      <vt:lpstr>MEMORY</vt:lpstr>
      <vt:lpstr>RAM</vt:lpstr>
      <vt:lpstr>SRAM vs. DRAM</vt:lpstr>
      <vt:lpstr>Read Only Memory</vt:lpstr>
      <vt:lpstr>TYPES OF ROM</vt:lpstr>
      <vt:lpstr>CACHE MEMORY</vt:lpstr>
      <vt:lpstr>CACHE TYPES</vt:lpstr>
      <vt:lpstr>PowerPoint Presentation</vt:lpstr>
      <vt:lpstr>STORAGE DEVICES</vt:lpstr>
      <vt:lpstr>PowerPoint Presentation</vt:lpstr>
      <vt:lpstr>Hard Disk Drive</vt:lpstr>
      <vt:lpstr>Floppy disk</vt:lpstr>
      <vt:lpstr>PowerPoint Presentation</vt:lpstr>
      <vt:lpstr>Flash Memory Devices</vt:lpstr>
      <vt:lpstr>Solid State Drive</vt:lpstr>
      <vt:lpstr>INTERFACE TYPES</vt:lpstr>
      <vt:lpstr>IDE</vt:lpstr>
      <vt:lpstr>PowerPoint Presentation</vt:lpstr>
      <vt:lpstr>PowerPoint Presentation</vt:lpstr>
      <vt:lpstr>SATA</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Verma, Aastha</cp:lastModifiedBy>
  <cp:revision>151</cp:revision>
  <dcterms:created xsi:type="dcterms:W3CDTF">2017-10-18T10:34:16Z</dcterms:created>
  <dcterms:modified xsi:type="dcterms:W3CDTF">2018-07-31T05:05:55Z</dcterms:modified>
</cp:coreProperties>
</file>